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5"/>
  </p:notesMasterIdLst>
  <p:handoutMasterIdLst>
    <p:handoutMasterId r:id="rId56"/>
  </p:handoutMasterIdLst>
  <p:sldIdLst>
    <p:sldId id="256" r:id="rId2"/>
    <p:sldId id="421" r:id="rId3"/>
    <p:sldId id="350" r:id="rId4"/>
    <p:sldId id="351" r:id="rId5"/>
    <p:sldId id="352" r:id="rId6"/>
    <p:sldId id="399" r:id="rId7"/>
    <p:sldId id="431" r:id="rId8"/>
    <p:sldId id="429" r:id="rId9"/>
    <p:sldId id="339" r:id="rId10"/>
    <p:sldId id="485" r:id="rId11"/>
    <p:sldId id="484" r:id="rId12"/>
    <p:sldId id="362" r:id="rId13"/>
    <p:sldId id="490" r:id="rId14"/>
    <p:sldId id="491" r:id="rId15"/>
    <p:sldId id="489" r:id="rId16"/>
    <p:sldId id="488" r:id="rId17"/>
    <p:sldId id="487" r:id="rId18"/>
    <p:sldId id="486" r:id="rId19"/>
    <p:sldId id="430" r:id="rId20"/>
    <p:sldId id="259" r:id="rId21"/>
    <p:sldId id="405" r:id="rId22"/>
    <p:sldId id="406" r:id="rId23"/>
    <p:sldId id="392" r:id="rId24"/>
    <p:sldId id="419" r:id="rId25"/>
    <p:sldId id="416" r:id="rId26"/>
    <p:sldId id="411" r:id="rId27"/>
    <p:sldId id="422" r:id="rId28"/>
    <p:sldId id="492" r:id="rId29"/>
    <p:sldId id="494" r:id="rId30"/>
    <p:sldId id="425" r:id="rId31"/>
    <p:sldId id="493" r:id="rId32"/>
    <p:sldId id="495" r:id="rId33"/>
    <p:sldId id="417" r:id="rId34"/>
    <p:sldId id="441" r:id="rId35"/>
    <p:sldId id="439" r:id="rId36"/>
    <p:sldId id="440" r:id="rId37"/>
    <p:sldId id="442" r:id="rId38"/>
    <p:sldId id="482" r:id="rId39"/>
    <p:sldId id="496" r:id="rId40"/>
    <p:sldId id="483" r:id="rId41"/>
    <p:sldId id="500" r:id="rId42"/>
    <p:sldId id="434" r:id="rId43"/>
    <p:sldId id="497" r:id="rId44"/>
    <p:sldId id="498" r:id="rId45"/>
    <p:sldId id="456" r:id="rId46"/>
    <p:sldId id="499" r:id="rId47"/>
    <p:sldId id="435" r:id="rId48"/>
    <p:sldId id="458" r:id="rId49"/>
    <p:sldId id="481" r:id="rId50"/>
    <p:sldId id="479" r:id="rId51"/>
    <p:sldId id="418" r:id="rId52"/>
    <p:sldId id="420" r:id="rId53"/>
    <p:sldId id="413"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513A"/>
    <a:srgbClr val="000000"/>
    <a:srgbClr val="99CCFF"/>
    <a:srgbClr val="6699FF"/>
    <a:srgbClr val="8812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592" autoAdjust="0"/>
    <p:restoredTop sz="94627" autoAdjust="0"/>
  </p:normalViewPr>
  <p:slideViewPr>
    <p:cSldViewPr>
      <p:cViewPr>
        <p:scale>
          <a:sx n="90" d="100"/>
          <a:sy n="90" d="100"/>
        </p:scale>
        <p:origin x="-129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56"/>
    </p:cViewPr>
  </p:sorterViewPr>
  <p:notesViewPr>
    <p:cSldViewPr>
      <p:cViewPr varScale="1">
        <p:scale>
          <a:sx n="55" d="100"/>
          <a:sy n="55" d="100"/>
        </p:scale>
        <p:origin x="-2502"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thog.onco.local\co\shared\ACAATO%20Shared%20Folders\Research%20-%20David\Scan\2013\Scan%20Data%202013%20FINAL.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appsontap.ca\fs\co\users\SDwyer_co\Desktop\Copy%20of%20Copy%20of%20Ontario%20and%20Canada%20Work%20force%20analysis_Oct29.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8290231173628805"/>
          <c:y val="0.13597860051907626"/>
          <c:w val="0.41279809101479908"/>
          <c:h val="0.76784378918927021"/>
        </c:manualLayout>
      </c:layout>
      <c:pieChart>
        <c:varyColors val="1"/>
        <c:ser>
          <c:idx val="0"/>
          <c:order val="0"/>
          <c:dLbls>
            <c:dLbl>
              <c:idx val="0"/>
              <c:layout>
                <c:manualLayout>
                  <c:x val="-0.14506494544983942"/>
                  <c:y val="0.11563026655857932"/>
                </c:manualLayout>
              </c:layout>
              <c:showCatName val="1"/>
            </c:dLbl>
            <c:dLbl>
              <c:idx val="1"/>
              <c:layout>
                <c:manualLayout>
                  <c:x val="-3.4040535907225777E-2"/>
                  <c:y val="-0.22008827795691113"/>
                </c:manualLayout>
              </c:layout>
              <c:showCatName val="1"/>
            </c:dLbl>
            <c:dLbl>
              <c:idx val="2"/>
              <c:layout>
                <c:manualLayout>
                  <c:x val="0.17727858269123958"/>
                  <c:y val="-9.2903311652291973E-2"/>
                </c:manualLayout>
              </c:layout>
              <c:showCatName val="1"/>
            </c:dLbl>
            <c:dLbl>
              <c:idx val="3"/>
              <c:layout>
                <c:manualLayout>
                  <c:x val="-3.7679104397951788E-2"/>
                  <c:y val="3.4057051350278714E-2"/>
                </c:manualLayout>
              </c:layout>
              <c:showCatName val="1"/>
            </c:dLbl>
            <c:dLbl>
              <c:idx val="4"/>
              <c:layout>
                <c:manualLayout>
                  <c:x val="-8.054049724647655E-3"/>
                  <c:y val="2.8840168769698599E-2"/>
                </c:manualLayout>
              </c:layout>
              <c:showCatName val="1"/>
            </c:dLbl>
            <c:dLbl>
              <c:idx val="5"/>
              <c:layout>
                <c:manualLayout>
                  <c:x val="-3.3479325185493572E-3"/>
                  <c:y val="1.0231360580482818E-2"/>
                </c:manualLayout>
              </c:layout>
              <c:showCatName val="1"/>
            </c:dLbl>
            <c:dLbl>
              <c:idx val="6"/>
              <c:layout>
                <c:manualLayout>
                  <c:x val="-0.10124982240467804"/>
                  <c:y val="-1.2907210128145746E-2"/>
                </c:manualLayout>
              </c:layout>
              <c:showCatName val="1"/>
            </c:dLbl>
            <c:dLbl>
              <c:idx val="7"/>
              <c:layout>
                <c:manualLayout>
                  <c:x val="3.7466532402271012E-2"/>
                  <c:y val="-1.3400123471498665E-2"/>
                </c:manualLayout>
              </c:layout>
              <c:showCatName val="1"/>
            </c:dLbl>
            <c:dLbl>
              <c:idx val="8"/>
              <c:layout>
                <c:manualLayout>
                  <c:x val="7.5658373899843728E-2"/>
                  <c:y val="-1.2579508642500772E-3"/>
                </c:manualLayout>
              </c:layout>
              <c:showCatName val="1"/>
            </c:dLbl>
            <c:showCatName val="1"/>
            <c:showLeaderLines val="1"/>
          </c:dLbls>
          <c:cat>
            <c:strRef>
              <c:f>'Student Data'!$I$3:$I$11</c:f>
              <c:strCache>
                <c:ptCount val="9"/>
                <c:pt idx="0">
                  <c:v>Full time PSE</c:v>
                </c:pt>
                <c:pt idx="1">
                  <c:v>Part-time (Funded)  </c:v>
                </c:pt>
                <c:pt idx="2">
                  <c:v>Part-time (Unfunded)</c:v>
                </c:pt>
                <c:pt idx="3">
                  <c:v>Apprenticeship</c:v>
                </c:pt>
                <c:pt idx="4">
                  <c:v>Collaborative diploma/ degree (includes nursing)</c:v>
                </c:pt>
                <c:pt idx="5">
                  <c:v>International Students</c:v>
                </c:pt>
                <c:pt idx="6">
                  <c:v>Employment Counselling</c:v>
                </c:pt>
                <c:pt idx="7">
                  <c:v>Literacy &amp; Basic Skills/ Adult Upgrading</c:v>
                </c:pt>
                <c:pt idx="8">
                  <c:v>Other</c:v>
                </c:pt>
              </c:strCache>
            </c:strRef>
          </c:cat>
          <c:val>
            <c:numRef>
              <c:f>'Student Data'!$J$3:$J$11</c:f>
              <c:numCache>
                <c:formatCode>0%</c:formatCode>
                <c:ptCount val="9"/>
                <c:pt idx="0">
                  <c:v>0.32850473314804546</c:v>
                </c:pt>
                <c:pt idx="1">
                  <c:v>0.30416039381890614</c:v>
                </c:pt>
                <c:pt idx="2">
                  <c:v>0.13591811605812074</c:v>
                </c:pt>
                <c:pt idx="3">
                  <c:v>4.8673089063621479E-2</c:v>
                </c:pt>
                <c:pt idx="4">
                  <c:v>3.801271620980963E-2</c:v>
                </c:pt>
                <c:pt idx="5">
                  <c:v>3.6590135704296749E-2</c:v>
                </c:pt>
                <c:pt idx="6">
                  <c:v>5.5600984277968959E-2</c:v>
                </c:pt>
                <c:pt idx="7">
                  <c:v>3.733151209779479E-2</c:v>
                </c:pt>
                <c:pt idx="8">
                  <c:v>1.5208319621436383E-2</c:v>
                </c:pt>
              </c:numCache>
            </c:numRef>
          </c:val>
        </c:ser>
        <c:dLbls>
          <c:showCatName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
  <c:clrMapOvr bg1="lt1" tx1="dk1" bg2="lt2" tx2="dk2" accent1="accent1" accent2="accent2" accent3="accent3" accent4="accent4" accent5="accent5" accent6="accent6" hlink="hlink" folHlink="folHlink"/>
  <c:chart>
    <c:plotArea>
      <c:layout>
        <c:manualLayout>
          <c:layoutTarget val="inner"/>
          <c:xMode val="edge"/>
          <c:yMode val="edge"/>
          <c:x val="0.2547221347331583"/>
          <c:y val="9.9824307675826271E-2"/>
          <c:w val="0.57500017497812783"/>
          <c:h val="0.8801023086399915"/>
        </c:manualLayout>
      </c:layout>
      <c:pieChart>
        <c:varyColors val="1"/>
        <c:ser>
          <c:idx val="0"/>
          <c:order val="0"/>
          <c:dLbls>
            <c:dLbl>
              <c:idx val="0"/>
              <c:numFmt formatCode="0%" sourceLinked="0"/>
              <c:spPr/>
              <c:txPr>
                <a:bodyPr/>
                <a:lstStyle/>
                <a:p>
                  <a:pPr>
                    <a:defRPr sz="1200">
                      <a:solidFill>
                        <a:schemeClr val="bg1"/>
                      </a:solidFill>
                    </a:defRPr>
                  </a:pPr>
                  <a:endParaRPr lang="en-US"/>
                </a:p>
              </c:txPr>
            </c:dLbl>
            <c:dLbl>
              <c:idx val="1"/>
              <c:numFmt formatCode="0%" sourceLinked="0"/>
              <c:spPr/>
              <c:txPr>
                <a:bodyPr/>
                <a:lstStyle/>
                <a:p>
                  <a:pPr>
                    <a:defRPr sz="1200">
                      <a:solidFill>
                        <a:schemeClr val="bg1"/>
                      </a:solidFill>
                    </a:defRPr>
                  </a:pPr>
                  <a:endParaRPr lang="en-US"/>
                </a:p>
              </c:txPr>
            </c:dLbl>
            <c:dLbl>
              <c:idx val="2"/>
              <c:numFmt formatCode="0%" sourceLinked="0"/>
              <c:spPr/>
              <c:txPr>
                <a:bodyPr/>
                <a:lstStyle/>
                <a:p>
                  <a:pPr>
                    <a:defRPr sz="1200">
                      <a:solidFill>
                        <a:schemeClr val="bg1"/>
                      </a:solidFill>
                    </a:defRPr>
                  </a:pPr>
                  <a:endParaRPr lang="en-US"/>
                </a:p>
              </c:txPr>
            </c:dLbl>
            <c:dLbl>
              <c:idx val="3"/>
              <c:layout>
                <c:manualLayout>
                  <c:x val="0.15145777253163284"/>
                  <c:y val="0.19791375036453776"/>
                </c:manualLayout>
              </c:layout>
              <c:numFmt formatCode="0%" sourceLinked="0"/>
              <c:spPr/>
              <c:txPr>
                <a:bodyPr/>
                <a:lstStyle/>
                <a:p>
                  <a:pPr>
                    <a:defRPr sz="1200">
                      <a:solidFill>
                        <a:schemeClr val="bg1"/>
                      </a:solidFill>
                    </a:defRPr>
                  </a:pPr>
                  <a:endParaRPr lang="en-US"/>
                </a:p>
              </c:txPr>
              <c:showVal val="1"/>
              <c:showCatName val="1"/>
            </c:dLbl>
            <c:numFmt formatCode="0%" sourceLinked="0"/>
            <c:txPr>
              <a:bodyPr/>
              <a:lstStyle/>
              <a:p>
                <a:pPr>
                  <a:defRPr sz="1200"/>
                </a:pPr>
                <a:endParaRPr lang="en-US"/>
              </a:p>
            </c:txPr>
            <c:showVal val="1"/>
            <c:showCatName val="1"/>
            <c:showLeaderLines val="1"/>
          </c:dLbls>
          <c:cat>
            <c:strRef>
              <c:f>'C:\ACAATO Shared Folders\Research - David\Scan\2013\[Scan Data 2013 FINAL.xlsx]Demo'!$A$69:$A$74</c:f>
              <c:strCache>
                <c:ptCount val="6"/>
                <c:pt idx="0">
                  <c:v>Direct</c:v>
                </c:pt>
                <c:pt idx="1">
                  <c:v>Delayed</c:v>
                </c:pt>
                <c:pt idx="2">
                  <c:v>Incomplete PSE</c:v>
                </c:pt>
                <c:pt idx="3">
                  <c:v>Complete PSE</c:v>
                </c:pt>
                <c:pt idx="4">
                  <c:v>Less than HS</c:v>
                </c:pt>
                <c:pt idx="5">
                  <c:v>Other</c:v>
                </c:pt>
              </c:strCache>
            </c:strRef>
          </c:cat>
          <c:val>
            <c:numRef>
              <c:f>'C:\ACAATO Shared Folders\Research - David\Scan\2013\[Scan Data 2013 FINAL.xlsx]Demo'!$B$69:$B$74</c:f>
              <c:numCache>
                <c:formatCode>General</c:formatCode>
                <c:ptCount val="6"/>
                <c:pt idx="0">
                  <c:v>0.33224401717031371</c:v>
                </c:pt>
                <c:pt idx="1">
                  <c:v>0.22416884659271738</c:v>
                </c:pt>
                <c:pt idx="2">
                  <c:v>0.18096361787513493</c:v>
                </c:pt>
                <c:pt idx="3">
                  <c:v>0.24477788041326742</c:v>
                </c:pt>
                <c:pt idx="4">
                  <c:v>7.3742305572589584E-3</c:v>
                </c:pt>
                <c:pt idx="5">
                  <c:v>1.0471407391307724E-2</c:v>
                </c:pt>
              </c:numCache>
            </c:numRef>
          </c:val>
        </c:ser>
        <c:dLbls>
          <c:showVal val="1"/>
          <c:showCatName val="1"/>
        </c:dLbls>
        <c:firstSliceAng val="0"/>
      </c:pieChart>
    </c:plotArea>
    <c:plotVisOnly val="1"/>
    <c:dispBlanksAs val="zero"/>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sz="1400" dirty="0"/>
              <a:t>Main Goals</a:t>
            </a:r>
            <a:r>
              <a:rPr lang="en-US" sz="1400" baseline="0" dirty="0"/>
              <a:t> for Enrolling in College</a:t>
            </a:r>
            <a:endParaRPr lang="en-US" sz="1400" dirty="0"/>
          </a:p>
        </c:rich>
      </c:tx>
      <c:layout>
        <c:manualLayout>
          <c:xMode val="edge"/>
          <c:yMode val="edge"/>
          <c:x val="0.33958685208733458"/>
          <c:y val="2.7944071329319139E-2"/>
        </c:manualLayout>
      </c:layout>
    </c:title>
    <c:plotArea>
      <c:layout>
        <c:manualLayout>
          <c:layoutTarget val="inner"/>
          <c:xMode val="edge"/>
          <c:yMode val="edge"/>
          <c:x val="0.24835444606218707"/>
          <c:y val="8.7957194688899204E-2"/>
          <c:w val="0.64522122582061381"/>
          <c:h val="0.8183960552725027"/>
        </c:manualLayout>
      </c:layout>
      <c:barChart>
        <c:barDir val="bar"/>
        <c:grouping val="clustered"/>
        <c:ser>
          <c:idx val="0"/>
          <c:order val="0"/>
          <c:dLbls>
            <c:numFmt formatCode="0%" sourceLinked="0"/>
            <c:showVal val="1"/>
          </c:dLbls>
          <c:cat>
            <c:strRef>
              <c:f>'C:\ACAATO Shared Folders\Research - David\Scan\2013\[Scan Data 2013 FINAL.xlsx]Demo'!$A$222:$A$239</c:f>
              <c:strCache>
                <c:ptCount val="18"/>
                <c:pt idx="0">
                  <c:v>Career preparation</c:v>
                </c:pt>
                <c:pt idx="1">
                  <c:v>Future Options</c:v>
                </c:pt>
                <c:pt idx="2">
                  <c:v>Personal &amp; intellectual growth</c:v>
                </c:pt>
                <c:pt idx="3">
                  <c:v>Knowledge</c:v>
                </c:pt>
                <c:pt idx="4">
                  <c:v>Earning potential</c:v>
                </c:pt>
                <c:pt idx="5">
                  <c:v>Pursue further study</c:v>
                </c:pt>
                <c:pt idx="6">
                  <c:v>Meet new people</c:v>
                </c:pt>
                <c:pt idx="7">
                  <c:v>Enhance confidence</c:v>
                </c:pt>
                <c:pt idx="8">
                  <c:v>Encouragement from others</c:v>
                </c:pt>
                <c:pt idx="9">
                  <c:v>Leadership skils</c:v>
                </c:pt>
                <c:pt idx="10">
                  <c:v>Give back to society</c:v>
                </c:pt>
                <c:pt idx="11">
                  <c:v>Student life &amp; activities</c:v>
                </c:pt>
                <c:pt idx="12">
                  <c:v>Career advancement</c:v>
                </c:pt>
                <c:pt idx="13">
                  <c:v>Social status</c:v>
                </c:pt>
                <c:pt idx="14">
                  <c:v>Transfer to university</c:v>
                </c:pt>
                <c:pt idx="15">
                  <c:v>Could not find a job</c:v>
                </c:pt>
                <c:pt idx="16">
                  <c:v>Transfer to another college</c:v>
                </c:pt>
                <c:pt idx="17">
                  <c:v>Not sure of what to do</c:v>
                </c:pt>
              </c:strCache>
            </c:strRef>
          </c:cat>
          <c:val>
            <c:numRef>
              <c:f>'C:\ACAATO Shared Folders\Research - David\Scan\2013\[Scan Data 2013 FINAL.xlsx]Demo'!$B$222:$B$239</c:f>
              <c:numCache>
                <c:formatCode>General</c:formatCode>
                <c:ptCount val="18"/>
                <c:pt idx="0">
                  <c:v>0.83000000000000007</c:v>
                </c:pt>
                <c:pt idx="1">
                  <c:v>0.66000000000000014</c:v>
                </c:pt>
                <c:pt idx="2">
                  <c:v>0.66000000000000014</c:v>
                </c:pt>
                <c:pt idx="3">
                  <c:v>0.66000000000000014</c:v>
                </c:pt>
                <c:pt idx="4">
                  <c:v>0.63000000000000012</c:v>
                </c:pt>
                <c:pt idx="5">
                  <c:v>0.5</c:v>
                </c:pt>
                <c:pt idx="6">
                  <c:v>0.48000000000000004</c:v>
                </c:pt>
                <c:pt idx="7">
                  <c:v>0.41000000000000003</c:v>
                </c:pt>
                <c:pt idx="8">
                  <c:v>0.36000000000000004</c:v>
                </c:pt>
                <c:pt idx="9">
                  <c:v>0.34</c:v>
                </c:pt>
                <c:pt idx="10">
                  <c:v>0.30000000000000004</c:v>
                </c:pt>
                <c:pt idx="11">
                  <c:v>0.25</c:v>
                </c:pt>
                <c:pt idx="12">
                  <c:v>0.23</c:v>
                </c:pt>
                <c:pt idx="13">
                  <c:v>0.23</c:v>
                </c:pt>
                <c:pt idx="14">
                  <c:v>0.13</c:v>
                </c:pt>
                <c:pt idx="15">
                  <c:v>9.0000000000000011E-2</c:v>
                </c:pt>
                <c:pt idx="16">
                  <c:v>0.05</c:v>
                </c:pt>
                <c:pt idx="17">
                  <c:v>4.0000000000000008E-2</c:v>
                </c:pt>
              </c:numCache>
            </c:numRef>
          </c:val>
        </c:ser>
        <c:dLbls/>
        <c:gapWidth val="50"/>
        <c:axId val="103434880"/>
        <c:axId val="103457152"/>
      </c:barChart>
      <c:catAx>
        <c:axId val="103434880"/>
        <c:scaling>
          <c:orientation val="maxMin"/>
        </c:scaling>
        <c:axPos val="l"/>
        <c:tickLblPos val="nextTo"/>
        <c:crossAx val="103457152"/>
        <c:crosses val="autoZero"/>
        <c:auto val="1"/>
        <c:lblAlgn val="ctr"/>
        <c:lblOffset val="100"/>
      </c:catAx>
      <c:valAx>
        <c:axId val="103457152"/>
        <c:scaling>
          <c:orientation val="minMax"/>
          <c:max val="1"/>
        </c:scaling>
        <c:axPos val="b"/>
        <c:majorGridlines>
          <c:spPr>
            <a:ln>
              <a:noFill/>
            </a:ln>
          </c:spPr>
        </c:majorGridlines>
        <c:numFmt formatCode="0%" sourceLinked="0"/>
        <c:tickLblPos val="nextTo"/>
        <c:crossAx val="103434880"/>
        <c:crosses val="max"/>
        <c:crossBetween val="between"/>
      </c:valAx>
    </c:plotArea>
    <c:plotVisOnly val="1"/>
    <c:dispBlanksAs val="gap"/>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lgn="l">
              <a:defRPr/>
            </a:pPr>
            <a:r>
              <a:rPr lang="en-US" sz="1400" dirty="0"/>
              <a:t>New Fall Post-Secondary</a:t>
            </a:r>
            <a:r>
              <a:rPr lang="en-US" sz="1400" baseline="0" dirty="0"/>
              <a:t> Entrants by Sector, Ontario 2012</a:t>
            </a:r>
            <a:endParaRPr lang="en-US" sz="1400" dirty="0"/>
          </a:p>
        </c:rich>
      </c:tx>
      <c:layout>
        <c:manualLayout>
          <c:xMode val="edge"/>
          <c:yMode val="edge"/>
          <c:x val="8.943132108486417E-4"/>
          <c:y val="2.777777777777779E-2"/>
        </c:manualLayout>
      </c:layout>
    </c:title>
    <c:plotArea>
      <c:layout>
        <c:manualLayout>
          <c:layoutTarget val="inner"/>
          <c:xMode val="edge"/>
          <c:yMode val="edge"/>
          <c:x val="0.13223831396075492"/>
          <c:y val="0.17828950131233598"/>
          <c:w val="0.78124199475065603"/>
          <c:h val="0.7318348528802322"/>
        </c:manualLayout>
      </c:layout>
      <c:barChart>
        <c:barDir val="bar"/>
        <c:grouping val="clustered"/>
        <c:ser>
          <c:idx val="0"/>
          <c:order val="0"/>
          <c:dLbls>
            <c:numFmt formatCode="0%" sourceLinked="0"/>
            <c:txPr>
              <a:bodyPr/>
              <a:lstStyle/>
              <a:p>
                <a:pPr>
                  <a:defRPr sz="1200"/>
                </a:pPr>
                <a:endParaRPr lang="en-US"/>
              </a:p>
            </c:txPr>
            <c:showVal val="1"/>
          </c:dLbls>
          <c:cat>
            <c:strRef>
              <c:f>'C:\ACAATO Shared Folders\Research - David\Scan\2013\[Scan Data 2013 FINAL.xlsx]Student Data'!$A$45:$A$46</c:f>
              <c:strCache>
                <c:ptCount val="2"/>
                <c:pt idx="0">
                  <c:v>College</c:v>
                </c:pt>
                <c:pt idx="1">
                  <c:v>University</c:v>
                </c:pt>
              </c:strCache>
            </c:strRef>
          </c:cat>
          <c:val>
            <c:numRef>
              <c:f>'C:\ACAATO Shared Folders\Research - David\Scan\2013\[Scan Data 2013 FINAL.xlsx]Student Data'!$B$45:$B$46</c:f>
              <c:numCache>
                <c:formatCode>General</c:formatCode>
                <c:ptCount val="2"/>
                <c:pt idx="0">
                  <c:v>0.57734549700195914</c:v>
                </c:pt>
                <c:pt idx="1">
                  <c:v>0.42265450299804092</c:v>
                </c:pt>
              </c:numCache>
            </c:numRef>
          </c:val>
        </c:ser>
        <c:dLbls/>
        <c:gapWidth val="50"/>
        <c:axId val="116307840"/>
        <c:axId val="116309376"/>
      </c:barChart>
      <c:catAx>
        <c:axId val="116307840"/>
        <c:scaling>
          <c:orientation val="minMax"/>
        </c:scaling>
        <c:axPos val="l"/>
        <c:tickLblPos val="nextTo"/>
        <c:txPr>
          <a:bodyPr/>
          <a:lstStyle/>
          <a:p>
            <a:pPr>
              <a:defRPr sz="1200"/>
            </a:pPr>
            <a:endParaRPr lang="en-US"/>
          </a:p>
        </c:txPr>
        <c:crossAx val="116309376"/>
        <c:crosses val="autoZero"/>
        <c:auto val="1"/>
        <c:lblAlgn val="ctr"/>
        <c:lblOffset val="100"/>
      </c:catAx>
      <c:valAx>
        <c:axId val="116309376"/>
        <c:scaling>
          <c:orientation val="minMax"/>
        </c:scaling>
        <c:axPos val="b"/>
        <c:majorGridlines>
          <c:spPr>
            <a:ln>
              <a:noFill/>
            </a:ln>
          </c:spPr>
        </c:majorGridlines>
        <c:numFmt formatCode="0%" sourceLinked="0"/>
        <c:tickLblPos val="nextTo"/>
        <c:crossAx val="116307840"/>
        <c:crosses val="autoZero"/>
        <c:crossBetween val="between"/>
      </c:valAx>
    </c:plotArea>
    <c:plotVisOnly val="1"/>
    <c:dispBlanksAs val="gap"/>
  </c:chart>
  <c:spPr>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dirty="0" smtClean="0"/>
              <a:t>Ontario </a:t>
            </a:r>
            <a:r>
              <a:rPr lang="en-US" sz="1400" dirty="0"/>
              <a:t>College System Revenue, 2010-11</a:t>
            </a:r>
          </a:p>
        </c:rich>
      </c:tx>
    </c:title>
    <c:plotArea>
      <c:layout>
        <c:manualLayout>
          <c:layoutTarget val="inner"/>
          <c:xMode val="edge"/>
          <c:yMode val="edge"/>
          <c:x val="0.28737377585866292"/>
          <c:y val="0.20028931960428023"/>
          <c:w val="0.45793596364970512"/>
          <c:h val="0.65520068645265495"/>
        </c:manualLayout>
      </c:layout>
      <c:pieChart>
        <c:varyColors val="1"/>
        <c:ser>
          <c:idx val="0"/>
          <c:order val="0"/>
          <c:dPt>
            <c:idx val="0"/>
          </c:dPt>
          <c:dPt>
            <c:idx val="1"/>
          </c:dPt>
          <c:dPt>
            <c:idx val="2"/>
          </c:dPt>
          <c:dPt>
            <c:idx val="3"/>
          </c:dPt>
          <c:dPt>
            <c:idx val="4"/>
          </c:dPt>
          <c:dPt>
            <c:idx val="5"/>
          </c:dPt>
          <c:dPt>
            <c:idx val="6"/>
          </c:dPt>
          <c:dLbls>
            <c:dLbl>
              <c:idx val="0"/>
              <c:layout>
                <c:manualLayout>
                  <c:x val="-0.22227937233652245"/>
                  <c:y val="-1.3438320209973757E-2"/>
                </c:manualLayout>
              </c:layout>
              <c:numFmt formatCode="0.0%" sourceLinked="0"/>
              <c:spPr/>
              <c:txPr>
                <a:bodyPr/>
                <a:lstStyle/>
                <a:p>
                  <a:pPr>
                    <a:defRPr/>
                  </a:pPr>
                  <a:endParaRPr lang="en-US"/>
                </a:p>
              </c:txPr>
              <c:dLblPos val="bestFit"/>
              <c:showCatName val="1"/>
              <c:showPercent val="1"/>
              <c:separator> </c:separator>
            </c:dLbl>
            <c:dLbl>
              <c:idx val="2"/>
              <c:layout>
                <c:manualLayout>
                  <c:x val="-3.4191318143201282E-2"/>
                  <c:y val="2.7732711317218328E-2"/>
                </c:manualLayout>
              </c:layout>
              <c:numFmt formatCode="0.0%" sourceLinked="0"/>
              <c:spPr/>
              <c:txPr>
                <a:bodyPr/>
                <a:lstStyle/>
                <a:p>
                  <a:pPr>
                    <a:defRPr/>
                  </a:pPr>
                  <a:endParaRPr lang="en-US"/>
                </a:p>
              </c:txPr>
              <c:dLblPos val="bestFit"/>
              <c:showCatName val="1"/>
              <c:showPercent val="1"/>
              <c:separator> </c:separator>
            </c:dLbl>
            <c:dLbl>
              <c:idx val="3"/>
              <c:layout>
                <c:manualLayout>
                  <c:x val="-1.9042323624390414E-2"/>
                  <c:y val="-2.7171342253223884E-2"/>
                </c:manualLayout>
              </c:layout>
              <c:numFmt formatCode="0.0%" sourceLinked="0"/>
              <c:spPr/>
              <c:txPr>
                <a:bodyPr/>
                <a:lstStyle/>
                <a:p>
                  <a:pPr>
                    <a:defRPr/>
                  </a:pPr>
                  <a:endParaRPr lang="en-US"/>
                </a:p>
              </c:txPr>
              <c:dLblPos val="bestFit"/>
              <c:showCatName val="1"/>
              <c:showPercent val="1"/>
              <c:separator> </c:separator>
            </c:dLbl>
            <c:dLbl>
              <c:idx val="4"/>
              <c:layout>
                <c:manualLayout>
                  <c:x val="-2.9276355513619741E-2"/>
                  <c:y val="-5.8027208766857477E-2"/>
                </c:manualLayout>
              </c:layout>
              <c:numFmt formatCode="0.0%" sourceLinked="0"/>
              <c:spPr/>
              <c:txPr>
                <a:bodyPr/>
                <a:lstStyle/>
                <a:p>
                  <a:pPr>
                    <a:defRPr/>
                  </a:pPr>
                  <a:endParaRPr lang="en-US"/>
                </a:p>
              </c:txPr>
              <c:dLblPos val="bestFit"/>
              <c:showCatName val="1"/>
              <c:showPercent val="1"/>
              <c:separator> </c:separator>
            </c:dLbl>
            <c:dLbl>
              <c:idx val="5"/>
              <c:layout>
                <c:manualLayout>
                  <c:x val="4.5070193736883825E-3"/>
                  <c:y val="-6.486093843532717E-2"/>
                </c:manualLayout>
              </c:layout>
              <c:numFmt formatCode="0.0%" sourceLinked="0"/>
              <c:spPr/>
              <c:txPr>
                <a:bodyPr/>
                <a:lstStyle/>
                <a:p>
                  <a:pPr>
                    <a:defRPr/>
                  </a:pPr>
                  <a:endParaRPr lang="en-US"/>
                </a:p>
              </c:txPr>
              <c:dLblPos val="bestFit"/>
              <c:showCatName val="1"/>
              <c:showPercent val="1"/>
              <c:separator> </c:separator>
            </c:dLbl>
            <c:numFmt formatCode="0.0%" sourceLinked="0"/>
            <c:showCatName val="1"/>
            <c:showPercent val="1"/>
            <c:separator> </c:separator>
            <c:showLeaderLines val="1"/>
          </c:dLbls>
          <c:cat>
            <c:strRef>
              <c:f>Sheet1!$G$2:$G$8</c:f>
              <c:strCache>
                <c:ptCount val="7"/>
                <c:pt idx="0">
                  <c:v>Grant Revenue</c:v>
                </c:pt>
                <c:pt idx="1">
                  <c:v>Regulated Tuition </c:v>
                </c:pt>
                <c:pt idx="2">
                  <c:v>Additional Cost Recovery Tuition</c:v>
                </c:pt>
                <c:pt idx="3">
                  <c:v>Unfunded &amp; International Tuition</c:v>
                </c:pt>
                <c:pt idx="4">
                  <c:v>Apprenticeship Classroom Fee &amp; Other Tuition</c:v>
                </c:pt>
                <c:pt idx="5">
                  <c:v>Other Student Fees &amp; Ancillary Revenue</c:v>
                </c:pt>
                <c:pt idx="6">
                  <c:v>Other Revenue</c:v>
                </c:pt>
              </c:strCache>
            </c:strRef>
          </c:cat>
          <c:val>
            <c:numRef>
              <c:f>Sheet1!$H$2:$H$8</c:f>
              <c:numCache>
                <c:formatCode>#,##0</c:formatCode>
                <c:ptCount val="7"/>
                <c:pt idx="0" formatCode="#,##0;\-#,##0;0">
                  <c:v>1693050932</c:v>
                </c:pt>
                <c:pt idx="1">
                  <c:v>509436088</c:v>
                </c:pt>
                <c:pt idx="2">
                  <c:v>136835538</c:v>
                </c:pt>
                <c:pt idx="3">
                  <c:v>245393518</c:v>
                </c:pt>
                <c:pt idx="4">
                  <c:v>38216330</c:v>
                </c:pt>
                <c:pt idx="5">
                  <c:v>421187003</c:v>
                </c:pt>
                <c:pt idx="6">
                  <c:v>358437149</c:v>
                </c:pt>
              </c:numCache>
            </c:numRef>
          </c:val>
        </c:ser>
        <c:dLbls/>
        <c:firstSliceAng val="0"/>
      </c:pieChart>
      <c:spPr>
        <a:noFill/>
        <a:ln w="25400">
          <a:noFill/>
        </a:ln>
      </c:spPr>
    </c:plotArea>
    <c:plotVisOnly val="1"/>
    <c:dispBlanksAs val="zero"/>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400"/>
            </a:pPr>
            <a:r>
              <a:rPr lang="en-US" sz="1400" dirty="0"/>
              <a:t>Estimated Grant and Tuition Fee Revenue Per College </a:t>
            </a:r>
            <a:r>
              <a:rPr lang="en-US" sz="1400" dirty="0" smtClean="0"/>
              <a:t>Student</a:t>
            </a:r>
            <a:endParaRPr lang="en-US" sz="1400" dirty="0"/>
          </a:p>
        </c:rich>
      </c:tx>
      <c:layout>
        <c:manualLayout>
          <c:xMode val="edge"/>
          <c:yMode val="edge"/>
          <c:x val="0.16327801588092633"/>
          <c:y val="3.5100235315413182E-2"/>
        </c:manualLayout>
      </c:layout>
    </c:title>
    <c:plotArea>
      <c:layout>
        <c:manualLayout>
          <c:layoutTarget val="inner"/>
          <c:xMode val="edge"/>
          <c:yMode val="edge"/>
          <c:x val="0.11093918184469365"/>
          <c:y val="0.19093651009141099"/>
          <c:w val="0.78883785360163328"/>
          <c:h val="0.55008142606043819"/>
        </c:manualLayout>
      </c:layout>
      <c:barChart>
        <c:barDir val="col"/>
        <c:grouping val="stacked"/>
        <c:ser>
          <c:idx val="0"/>
          <c:order val="0"/>
          <c:tx>
            <c:strRef>
              <c:f>Data!$M$35</c:f>
              <c:strCache>
                <c:ptCount val="1"/>
                <c:pt idx="0">
                  <c:v>Operating Grant/FTE ($)</c:v>
                </c:pt>
              </c:strCache>
            </c:strRef>
          </c:tx>
          <c:cat>
            <c:strRef>
              <c:f>Data!$L$36:$L$46</c:f>
              <c:strCache>
                <c:ptCount val="11"/>
                <c:pt idx="0">
                  <c:v>SK</c:v>
                </c:pt>
                <c:pt idx="1">
                  <c:v>MB</c:v>
                </c:pt>
                <c:pt idx="2">
                  <c:v>AB</c:v>
                </c:pt>
                <c:pt idx="3">
                  <c:v>NS</c:v>
                </c:pt>
                <c:pt idx="4">
                  <c:v>PE</c:v>
                </c:pt>
                <c:pt idx="5">
                  <c:v>BC</c:v>
                </c:pt>
                <c:pt idx="6">
                  <c:v>NL</c:v>
                </c:pt>
                <c:pt idx="7">
                  <c:v>PQ</c:v>
                </c:pt>
                <c:pt idx="8">
                  <c:v>NB</c:v>
                </c:pt>
                <c:pt idx="9">
                  <c:v>ON</c:v>
                </c:pt>
                <c:pt idx="10">
                  <c:v>ON 11/12</c:v>
                </c:pt>
              </c:strCache>
            </c:strRef>
          </c:cat>
          <c:val>
            <c:numRef>
              <c:f>Data!$M$36:$M$46</c:f>
              <c:numCache>
                <c:formatCode>#,##0</c:formatCode>
                <c:ptCount val="11"/>
                <c:pt idx="0">
                  <c:v>13636.101030042239</c:v>
                </c:pt>
                <c:pt idx="1">
                  <c:v>13415.208613728128</c:v>
                </c:pt>
                <c:pt idx="2">
                  <c:v>9205.547010425058</c:v>
                </c:pt>
                <c:pt idx="3">
                  <c:v>10131.878710091449</c:v>
                </c:pt>
                <c:pt idx="4">
                  <c:v>9166.8380462724926</c:v>
                </c:pt>
                <c:pt idx="5">
                  <c:v>8383.6862950476225</c:v>
                </c:pt>
                <c:pt idx="6">
                  <c:v>9025.4113959476072</c:v>
                </c:pt>
                <c:pt idx="7">
                  <c:v>9797.3291829753125</c:v>
                </c:pt>
                <c:pt idx="8">
                  <c:v>6926.5053665635824</c:v>
                </c:pt>
                <c:pt idx="9">
                  <c:v>5964.5947396188358</c:v>
                </c:pt>
                <c:pt idx="10">
                  <c:v>6060.2390315786934</c:v>
                </c:pt>
              </c:numCache>
            </c:numRef>
          </c:val>
        </c:ser>
        <c:ser>
          <c:idx val="1"/>
          <c:order val="1"/>
          <c:tx>
            <c:strRef>
              <c:f>Data!$N$35</c:f>
              <c:strCache>
                <c:ptCount val="1"/>
                <c:pt idx="0">
                  <c:v>Tuition Fees/FTE ($)</c:v>
                </c:pt>
              </c:strCache>
            </c:strRef>
          </c:tx>
          <c:cat>
            <c:strRef>
              <c:f>Data!$L$36:$L$46</c:f>
              <c:strCache>
                <c:ptCount val="11"/>
                <c:pt idx="0">
                  <c:v>SK</c:v>
                </c:pt>
                <c:pt idx="1">
                  <c:v>MB</c:v>
                </c:pt>
                <c:pt idx="2">
                  <c:v>AB</c:v>
                </c:pt>
                <c:pt idx="3">
                  <c:v>NS</c:v>
                </c:pt>
                <c:pt idx="4">
                  <c:v>PE</c:v>
                </c:pt>
                <c:pt idx="5">
                  <c:v>BC</c:v>
                </c:pt>
                <c:pt idx="6">
                  <c:v>NL</c:v>
                </c:pt>
                <c:pt idx="7">
                  <c:v>PQ</c:v>
                </c:pt>
                <c:pt idx="8">
                  <c:v>NB</c:v>
                </c:pt>
                <c:pt idx="9">
                  <c:v>ON</c:v>
                </c:pt>
                <c:pt idx="10">
                  <c:v>ON 11/12</c:v>
                </c:pt>
              </c:strCache>
            </c:strRef>
          </c:cat>
          <c:val>
            <c:numRef>
              <c:f>Data!$N$36:$N$46</c:f>
              <c:numCache>
                <c:formatCode>#,##0</c:formatCode>
                <c:ptCount val="11"/>
                <c:pt idx="0" formatCode="_(* #,##0_);_(* \(#,##0\);_(* &quot;-&quot;??_);_(@_)">
                  <c:v>3540</c:v>
                </c:pt>
                <c:pt idx="1">
                  <c:v>1543</c:v>
                </c:pt>
                <c:pt idx="2">
                  <c:v>3969</c:v>
                </c:pt>
                <c:pt idx="3">
                  <c:v>2700</c:v>
                </c:pt>
                <c:pt idx="4">
                  <c:v>3250</c:v>
                </c:pt>
                <c:pt idx="5">
                  <c:v>2709</c:v>
                </c:pt>
                <c:pt idx="6">
                  <c:v>1452</c:v>
                </c:pt>
                <c:pt idx="7">
                  <c:v>0</c:v>
                </c:pt>
                <c:pt idx="8">
                  <c:v>2600</c:v>
                </c:pt>
                <c:pt idx="9">
                  <c:v>2120.6999999999998</c:v>
                </c:pt>
                <c:pt idx="10">
                  <c:v>2209.0957500000004</c:v>
                </c:pt>
              </c:numCache>
            </c:numRef>
          </c:val>
        </c:ser>
        <c:dLbls/>
        <c:overlap val="100"/>
        <c:axId val="123763712"/>
        <c:axId val="123790080"/>
      </c:barChart>
      <c:catAx>
        <c:axId val="123763712"/>
        <c:scaling>
          <c:orientation val="minMax"/>
        </c:scaling>
        <c:axPos val="b"/>
        <c:numFmt formatCode="General" sourceLinked="1"/>
        <c:majorTickMark val="none"/>
        <c:tickLblPos val="nextTo"/>
        <c:crossAx val="123790080"/>
        <c:crosses val="autoZero"/>
        <c:auto val="1"/>
        <c:lblAlgn val="ctr"/>
        <c:lblOffset val="100"/>
      </c:catAx>
      <c:valAx>
        <c:axId val="123790080"/>
        <c:scaling>
          <c:orientation val="minMax"/>
        </c:scaling>
        <c:axPos val="l"/>
        <c:numFmt formatCode="#,##0" sourceLinked="1"/>
        <c:majorTickMark val="in"/>
        <c:tickLblPos val="nextTo"/>
        <c:crossAx val="123763712"/>
        <c:crosses val="autoZero"/>
        <c:crossBetween val="between"/>
      </c:valAx>
    </c:plotArea>
    <c:legend>
      <c:legendPos val="r"/>
      <c:layout>
        <c:manualLayout>
          <c:xMode val="edge"/>
          <c:yMode val="edge"/>
          <c:x val="0.6234754367825236"/>
          <c:y val="0.18964602486191112"/>
          <c:w val="0.31636337124526109"/>
          <c:h val="9.2053367138897141E-2"/>
        </c:manualLayout>
      </c:layout>
    </c:legend>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view3D>
      <c:depthPercent val="100"/>
      <c:rAngAx val="1"/>
    </c:view3D>
    <c:floor>
      <c:spPr>
        <a:noFill/>
        <a:ln w="9525">
          <a:noFill/>
        </a:ln>
      </c:spPr>
    </c:floor>
    <c:backWall>
      <c:spPr>
        <a:noFill/>
      </c:spPr>
    </c:backWall>
    <c:plotArea>
      <c:layout>
        <c:manualLayout>
          <c:layoutTarget val="inner"/>
          <c:xMode val="edge"/>
          <c:yMode val="edge"/>
          <c:x val="0"/>
          <c:y val="5.5659106913187956E-2"/>
          <c:w val="0.92028985507246353"/>
          <c:h val="0.93495934959350202"/>
        </c:manualLayout>
      </c:layout>
      <c:bar3DChart>
        <c:barDir val="col"/>
        <c:grouping val="clustered"/>
        <c:ser>
          <c:idx val="0"/>
          <c:order val="0"/>
          <c:tx>
            <c:strRef>
              <c:f>Sheet3!$B$39</c:f>
              <c:strCache>
                <c:ptCount val="1"/>
                <c:pt idx="0">
                  <c:v>Total labour force</c:v>
                </c:pt>
              </c:strCache>
            </c:strRef>
          </c:tx>
          <c:spPr>
            <a:solidFill>
              <a:srgbClr val="FF0000"/>
            </a:solidFill>
          </c:spPr>
          <c:cat>
            <c:numRef>
              <c:f>Sheet3!$C$38:$H$38</c:f>
              <c:numCache>
                <c:formatCode>General</c:formatCode>
                <c:ptCount val="6"/>
                <c:pt idx="0">
                  <c:v>2006</c:v>
                </c:pt>
                <c:pt idx="1">
                  <c:v>2011</c:v>
                </c:pt>
                <c:pt idx="2">
                  <c:v>2016</c:v>
                </c:pt>
                <c:pt idx="3">
                  <c:v>2021</c:v>
                </c:pt>
                <c:pt idx="4">
                  <c:v>2026</c:v>
                </c:pt>
                <c:pt idx="5">
                  <c:v>2031</c:v>
                </c:pt>
              </c:numCache>
            </c:numRef>
          </c:cat>
          <c:val>
            <c:numRef>
              <c:f>Sheet3!$C$39:$H$39</c:f>
              <c:numCache>
                <c:formatCode>General</c:formatCode>
                <c:ptCount val="6"/>
                <c:pt idx="0">
                  <c:v>38.4</c:v>
                </c:pt>
                <c:pt idx="1">
                  <c:v>-152.80000000000001</c:v>
                </c:pt>
                <c:pt idx="2">
                  <c:v>-350.3</c:v>
                </c:pt>
                <c:pt idx="3">
                  <c:v>-579.70000000000005</c:v>
                </c:pt>
                <c:pt idx="4">
                  <c:v>-783.1</c:v>
                </c:pt>
                <c:pt idx="5">
                  <c:v>-1034.2</c:v>
                </c:pt>
              </c:numCache>
            </c:numRef>
          </c:val>
        </c:ser>
        <c:ser>
          <c:idx val="1"/>
          <c:order val="1"/>
          <c:tx>
            <c:strRef>
              <c:f>Sheet3!$B$40</c:f>
              <c:strCache>
                <c:ptCount val="1"/>
                <c:pt idx="0">
                  <c:v>Skilled labour force</c:v>
                </c:pt>
              </c:strCache>
            </c:strRef>
          </c:tx>
          <c:spPr>
            <a:solidFill>
              <a:srgbClr val="C00000"/>
            </a:solidFill>
          </c:spPr>
          <c:cat>
            <c:numRef>
              <c:f>Sheet3!$C$38:$H$38</c:f>
              <c:numCache>
                <c:formatCode>General</c:formatCode>
                <c:ptCount val="6"/>
                <c:pt idx="0">
                  <c:v>2006</c:v>
                </c:pt>
                <c:pt idx="1">
                  <c:v>2011</c:v>
                </c:pt>
                <c:pt idx="2">
                  <c:v>2016</c:v>
                </c:pt>
                <c:pt idx="3">
                  <c:v>2021</c:v>
                </c:pt>
                <c:pt idx="4">
                  <c:v>2026</c:v>
                </c:pt>
                <c:pt idx="5">
                  <c:v>2031</c:v>
                </c:pt>
              </c:numCache>
            </c:numRef>
          </c:cat>
          <c:val>
            <c:numRef>
              <c:f>Sheet3!$C$40:$H$40</c:f>
              <c:numCache>
                <c:formatCode>General</c:formatCode>
                <c:ptCount val="6"/>
                <c:pt idx="0">
                  <c:v>-330.28885000000065</c:v>
                </c:pt>
                <c:pt idx="1">
                  <c:v>-469.11429246484408</c:v>
                </c:pt>
                <c:pt idx="2">
                  <c:v>-807.8638324734502</c:v>
                </c:pt>
                <c:pt idx="3">
                  <c:v>-1280.4324244245759</c:v>
                </c:pt>
                <c:pt idx="4">
                  <c:v>-1558.1708312700594</c:v>
                </c:pt>
                <c:pt idx="5">
                  <c:v>-1731.2385944245927</c:v>
                </c:pt>
              </c:numCache>
            </c:numRef>
          </c:val>
        </c:ser>
        <c:ser>
          <c:idx val="2"/>
          <c:order val="2"/>
          <c:tx>
            <c:strRef>
              <c:f>Sheet3!$B$41</c:f>
              <c:strCache>
                <c:ptCount val="1"/>
                <c:pt idx="0">
                  <c:v>Unskilled labour force</c:v>
                </c:pt>
              </c:strCache>
            </c:strRef>
          </c:tx>
          <c:spPr>
            <a:solidFill>
              <a:srgbClr val="69A12B"/>
            </a:solidFill>
          </c:spPr>
          <c:cat>
            <c:numRef>
              <c:f>Sheet3!$C$38:$H$38</c:f>
              <c:numCache>
                <c:formatCode>General</c:formatCode>
                <c:ptCount val="6"/>
                <c:pt idx="0">
                  <c:v>2006</c:v>
                </c:pt>
                <c:pt idx="1">
                  <c:v>2011</c:v>
                </c:pt>
                <c:pt idx="2">
                  <c:v>2016</c:v>
                </c:pt>
                <c:pt idx="3">
                  <c:v>2021</c:v>
                </c:pt>
                <c:pt idx="4">
                  <c:v>2026</c:v>
                </c:pt>
                <c:pt idx="5">
                  <c:v>2031</c:v>
                </c:pt>
              </c:numCache>
            </c:numRef>
          </c:cat>
          <c:val>
            <c:numRef>
              <c:f>Sheet3!$C$41:$H$41</c:f>
              <c:numCache>
                <c:formatCode>General</c:formatCode>
                <c:ptCount val="6"/>
                <c:pt idx="0">
                  <c:v>368.6888500000008</c:v>
                </c:pt>
                <c:pt idx="1">
                  <c:v>316.31429246484402</c:v>
                </c:pt>
                <c:pt idx="2">
                  <c:v>457.5638324734503</c:v>
                </c:pt>
                <c:pt idx="3">
                  <c:v>700.73242442457627</c:v>
                </c:pt>
                <c:pt idx="4">
                  <c:v>775.07083127007422</c:v>
                </c:pt>
                <c:pt idx="5">
                  <c:v>697.03859442457792</c:v>
                </c:pt>
              </c:numCache>
            </c:numRef>
          </c:val>
        </c:ser>
        <c:dLbls/>
        <c:gapWidth val="69"/>
        <c:gapDepth val="156"/>
        <c:shape val="box"/>
        <c:axId val="85417984"/>
        <c:axId val="85419520"/>
        <c:axId val="0"/>
      </c:bar3DChart>
      <c:catAx>
        <c:axId val="85417984"/>
        <c:scaling>
          <c:orientation val="minMax"/>
        </c:scaling>
        <c:delete val="1"/>
        <c:axPos val="b"/>
        <c:numFmt formatCode="General" sourceLinked="1"/>
        <c:tickLblPos val="none"/>
        <c:crossAx val="85419520"/>
        <c:crosses val="autoZero"/>
        <c:auto val="1"/>
        <c:lblAlgn val="ctr"/>
        <c:lblOffset val="100"/>
      </c:catAx>
      <c:valAx>
        <c:axId val="85419520"/>
        <c:scaling>
          <c:orientation val="minMax"/>
        </c:scaling>
        <c:delete val="1"/>
        <c:axPos val="l"/>
        <c:numFmt formatCode="General" sourceLinked="1"/>
        <c:tickLblPos val="none"/>
        <c:crossAx val="85417984"/>
        <c:crosses val="autoZero"/>
        <c:crossBetween val="between"/>
      </c:valAx>
      <c:spPr>
        <a:noFill/>
        <a:ln w="25400">
          <a:noFill/>
        </a:ln>
      </c:spPr>
    </c:plotArea>
    <c:plotVisOnly val="1"/>
    <c:dispBlanksAs val="gap"/>
  </c:chart>
  <c:spPr>
    <a:noFill/>
  </c:sp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0.63441</cdr:x>
      <cdr:y>0.15385</cdr:y>
    </cdr:from>
    <cdr:to>
      <cdr:x>0.98074</cdr:x>
      <cdr:y>0.21565</cdr:y>
    </cdr:to>
    <cdr:sp macro="" textlink="">
      <cdr:nvSpPr>
        <cdr:cNvPr id="2" name="TextBox 1"/>
        <cdr:cNvSpPr txBox="1"/>
      </cdr:nvSpPr>
      <cdr:spPr>
        <a:xfrm xmlns:a="http://schemas.openxmlformats.org/drawingml/2006/main">
          <a:off x="4495800" y="762000"/>
          <a:ext cx="2454302" cy="3061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Total Revenue = $3,402,556,558</a:t>
          </a:r>
        </a:p>
        <a:p xmlns:a="http://schemas.openxmlformats.org/drawingml/2006/main">
          <a:endParaRPr lang="en-US" sz="1200" b="1" dirty="0"/>
        </a:p>
      </cdr:txBody>
    </cdr:sp>
  </cdr:relSizeAnchor>
  <cdr:relSizeAnchor xmlns:cdr="http://schemas.openxmlformats.org/drawingml/2006/chartDrawing">
    <cdr:from>
      <cdr:x>0.07351</cdr:x>
      <cdr:y>0.93555</cdr:y>
    </cdr:from>
    <cdr:to>
      <cdr:x>0.83911</cdr:x>
      <cdr:y>0.97986</cdr:y>
    </cdr:to>
    <cdr:sp macro="" textlink="">
      <cdr:nvSpPr>
        <cdr:cNvPr id="3" name="TextBox 2"/>
        <cdr:cNvSpPr txBox="1"/>
      </cdr:nvSpPr>
      <cdr:spPr>
        <a:xfrm xmlns:a="http://schemas.openxmlformats.org/drawingml/2006/main">
          <a:off x="504826" y="4424366"/>
          <a:ext cx="52578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0.06241</cdr:x>
      <cdr:y>0.92308</cdr:y>
    </cdr:from>
    <cdr:to>
      <cdr:x>0.88766</cdr:x>
      <cdr:y>0.98389</cdr:y>
    </cdr:to>
    <cdr:sp macro="" textlink="">
      <cdr:nvSpPr>
        <cdr:cNvPr id="4" name="TextBox 3"/>
        <cdr:cNvSpPr txBox="1"/>
      </cdr:nvSpPr>
      <cdr:spPr>
        <a:xfrm xmlns:a="http://schemas.openxmlformats.org/drawingml/2006/main">
          <a:off x="442275" y="4572000"/>
          <a:ext cx="5848216" cy="301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t>Source:  Ontario Ministry of Training,</a:t>
          </a:r>
          <a:r>
            <a:rPr lang="en-US" sz="1000" baseline="0" dirty="0"/>
            <a:t> Colleges and Universities.</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0.0303</cdr:x>
      <cdr:y>0.85179</cdr:y>
    </cdr:from>
    <cdr:to>
      <cdr:x>0.99331</cdr:x>
      <cdr:y>0.98641</cdr:y>
    </cdr:to>
    <cdr:sp macro="" textlink="">
      <cdr:nvSpPr>
        <cdr:cNvPr id="3" name="TextBox 2"/>
        <cdr:cNvSpPr txBox="1"/>
      </cdr:nvSpPr>
      <cdr:spPr>
        <a:xfrm xmlns:a="http://schemas.openxmlformats.org/drawingml/2006/main">
          <a:off x="228600" y="4114800"/>
          <a:ext cx="7264755" cy="65030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dirty="0"/>
            <a:t>Sources:  Colleges Ontario, Ontario Ministry of Training Colleges and Universities, relevant</a:t>
          </a:r>
          <a:r>
            <a:rPr lang="en-US" sz="800" baseline="0" dirty="0"/>
            <a:t> provincial ministries.</a:t>
          </a:r>
        </a:p>
        <a:p xmlns:a="http://schemas.openxmlformats.org/drawingml/2006/main">
          <a:r>
            <a:rPr lang="en-US" sz="800" baseline="0" dirty="0"/>
            <a:t>Notes:  Ontario figures exclude the Tuition Set Aside and Collaborative &amp; Second Entry Nursing &amp; Clinical Education Funding for Collaborative Nursing.   Enrolment for PEI has been corrected downwards to only include domestic enrolment.  Operating grants and enrolments are for provincially-funded activity and exclude apprenticeship.  Enrolment and funding data for Quebec are for full-time students.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0.01774</cdr:y>
    </cdr:from>
    <cdr:to>
      <cdr:x>0.99864</cdr:x>
      <cdr:y>0.12521</cdr:y>
    </cdr:to>
    <cdr:sp macro="" textlink="">
      <cdr:nvSpPr>
        <cdr:cNvPr id="2" name="Text Box 2"/>
        <cdr:cNvSpPr txBox="1">
          <a:spLocks xmlns:a="http://schemas.openxmlformats.org/drawingml/2006/main" noChangeArrowheads="1"/>
        </cdr:cNvSpPr>
      </cdr:nvSpPr>
      <cdr:spPr bwMode="auto">
        <a:xfrm xmlns:a="http://schemas.openxmlformats.org/drawingml/2006/main">
          <a:off x="0" y="76200"/>
          <a:ext cx="3500433" cy="4616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1" u="none" strike="noStrike" cap="none" normalizeH="0" baseline="0" dirty="0" smtClean="0">
              <a:ln>
                <a:noFill/>
              </a:ln>
              <a:solidFill>
                <a:sysClr val="windowText" lastClr="000000"/>
              </a:solidFill>
              <a:effectLst/>
              <a:latin typeface="Times New Roman" pitchFamily="18" charset="0"/>
            </a:rPr>
            <a:t>People Without Jobs,</a:t>
          </a:r>
          <a:endParaRPr kumimoji="0" lang="en-US" sz="2400" b="0" i="0" u="none" strike="noStrike" cap="none" normalizeH="0" baseline="0" dirty="0" smtClean="0">
            <a:ln>
              <a:noFill/>
            </a:ln>
            <a:solidFill>
              <a:sysClr val="windowText" lastClr="000000"/>
            </a:solidFill>
            <a:effectLst/>
            <a:latin typeface="Arial" pitchFamily="34" charset="0"/>
          </a:endParaRPr>
        </a:p>
      </cdr:txBody>
    </cdr:sp>
  </cdr:relSizeAnchor>
  <cdr:relSizeAnchor xmlns:cdr="http://schemas.openxmlformats.org/drawingml/2006/chartDrawing">
    <cdr:from>
      <cdr:x>0</cdr:x>
      <cdr:y>0.86918</cdr:y>
    </cdr:from>
    <cdr:to>
      <cdr:x>1</cdr:x>
      <cdr:y>0.97665</cdr:y>
    </cdr:to>
    <cdr:sp macro="" textlink="">
      <cdr:nvSpPr>
        <cdr:cNvPr id="3" name="Text Box 3"/>
        <cdr:cNvSpPr txBox="1">
          <a:spLocks xmlns:a="http://schemas.openxmlformats.org/drawingml/2006/main" noChangeArrowheads="1"/>
        </cdr:cNvSpPr>
      </cdr:nvSpPr>
      <cdr:spPr bwMode="auto">
        <a:xfrm xmlns:a="http://schemas.openxmlformats.org/drawingml/2006/main">
          <a:off x="0" y="3733800"/>
          <a:ext cx="3505200" cy="4616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marL="0" marR="0" lvl="0" indent="0" algn="l" defTabSz="914400" rtl="0" eaLnBrk="1" fontAlgn="base" latinLnBrk="0" hangingPunct="1">
            <a:lnSpc>
              <a:spcPct val="100000"/>
            </a:lnSpc>
            <a:spcBef>
              <a:spcPct val="0"/>
            </a:spcBef>
            <a:spcAft>
              <a:spcPts val="1000"/>
            </a:spcAft>
            <a:buClrTx/>
            <a:buSzTx/>
            <a:buFontTx/>
            <a:buNone/>
            <a:tabLst/>
          </a:pPr>
          <a:r>
            <a:rPr kumimoji="0" lang="en-US" sz="2200" b="1" i="1" u="none" strike="noStrike" cap="none" normalizeH="0" baseline="0" dirty="0" smtClean="0">
              <a:ln>
                <a:noFill/>
              </a:ln>
              <a:solidFill>
                <a:sysClr val="windowText" lastClr="000000"/>
              </a:solidFill>
              <a:effectLst/>
              <a:latin typeface="Times New Roman" pitchFamily="18" charset="0"/>
            </a:rPr>
            <a:t>Jobs </a:t>
          </a:r>
          <a:r>
            <a:rPr kumimoji="0" lang="en-US" sz="2400" b="1" i="1" u="none" strike="noStrike" cap="none" normalizeH="0" baseline="0" dirty="0" smtClean="0">
              <a:ln>
                <a:noFill/>
              </a:ln>
              <a:solidFill>
                <a:sysClr val="windowText" lastClr="000000"/>
              </a:solidFill>
              <a:effectLst/>
              <a:latin typeface="Times New Roman" pitchFamily="18" charset="0"/>
            </a:rPr>
            <a:t>Without</a:t>
          </a:r>
          <a:r>
            <a:rPr kumimoji="0" lang="en-US" sz="2200" b="1" i="1" u="none" strike="noStrike" cap="none" normalizeH="0" baseline="0" dirty="0" smtClean="0">
              <a:ln>
                <a:noFill/>
              </a:ln>
              <a:solidFill>
                <a:sysClr val="windowText" lastClr="000000"/>
              </a:solidFill>
              <a:effectLst/>
              <a:latin typeface="Times New Roman" pitchFamily="18" charset="0"/>
            </a:rPr>
            <a:t> People    </a:t>
          </a:r>
          <a:endParaRPr kumimoji="0" lang="en-US" sz="2200" b="0" i="0" u="none" strike="noStrike" cap="none" normalizeH="0" baseline="0" dirty="0" smtClean="0">
            <a:ln>
              <a:noFill/>
            </a:ln>
            <a:solidFill>
              <a:sysClr val="windowText" lastClr="000000"/>
            </a:solidFill>
            <a:effectLst/>
            <a:latin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defTabSz="930275" eaLnBrk="1" hangingPunct="1">
              <a:defRPr sz="1200">
                <a:latin typeface="Arial" charset="0"/>
                <a:ea typeface="ＭＳ Ｐゴシック" pitchFamily="-126" charset="-128"/>
                <a:cs typeface="+mn-cs"/>
              </a:defRPr>
            </a:lvl1pPr>
          </a:lstStyle>
          <a:p>
            <a:pPr>
              <a:defRPr/>
            </a:pPr>
            <a:endParaRPr lang="en-US"/>
          </a:p>
        </p:txBody>
      </p:sp>
      <p:sp>
        <p:nvSpPr>
          <p:cNvPr id="87043"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algn="r" defTabSz="930275" eaLnBrk="1" hangingPunct="1">
              <a:defRPr sz="1200">
                <a:latin typeface="Arial" charset="0"/>
                <a:ea typeface="ＭＳ Ｐゴシック" pitchFamily="-126" charset="-128"/>
                <a:cs typeface="+mn-cs"/>
              </a:defRPr>
            </a:lvl1pPr>
          </a:lstStyle>
          <a:p>
            <a:pPr>
              <a:defRPr/>
            </a:pPr>
            <a:fld id="{42A456E5-CFC7-4FF4-9DF1-37B0F9803729}" type="datetimeFigureOut">
              <a:rPr lang="en-US"/>
              <a:pPr>
                <a:defRPr/>
              </a:pPr>
              <a:t>2/3/2014</a:t>
            </a:fld>
            <a:endParaRPr lang="en-US"/>
          </a:p>
        </p:txBody>
      </p:sp>
      <p:sp>
        <p:nvSpPr>
          <p:cNvPr id="87044"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defTabSz="930275" eaLnBrk="1" hangingPunct="1">
              <a:defRPr sz="1200">
                <a:latin typeface="Arial" charset="0"/>
                <a:ea typeface="ＭＳ Ｐゴシック" pitchFamily="-126" charset="-128"/>
                <a:cs typeface="+mn-cs"/>
              </a:defRPr>
            </a:lvl1pPr>
          </a:lstStyle>
          <a:p>
            <a:pPr>
              <a:defRPr/>
            </a:pPr>
            <a:endParaRPr lang="en-US"/>
          </a:p>
        </p:txBody>
      </p:sp>
      <p:sp>
        <p:nvSpPr>
          <p:cNvPr id="87045"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algn="r" defTabSz="930275" eaLnBrk="1" hangingPunct="1">
              <a:defRPr sz="1200">
                <a:latin typeface="Arial" charset="0"/>
                <a:ea typeface="ＭＳ Ｐゴシック" pitchFamily="-126" charset="-128"/>
                <a:cs typeface="+mn-cs"/>
              </a:defRPr>
            </a:lvl1pPr>
          </a:lstStyle>
          <a:p>
            <a:pPr>
              <a:defRPr/>
            </a:pPr>
            <a:fld id="{A70530CD-F885-4AD9-8F24-52AAFDFB18DE}" type="slidenum">
              <a:rPr lang="en-US"/>
              <a:pPr>
                <a:defRPr/>
              </a:pPr>
              <a:t>‹#›</a:t>
            </a:fld>
            <a:endParaRPr lang="en-US"/>
          </a:p>
        </p:txBody>
      </p:sp>
    </p:spTree>
    <p:extLst>
      <p:ext uri="{BB962C8B-B14F-4D97-AF65-F5344CB8AC3E}">
        <p14:creationId xmlns:p14="http://schemas.microsoft.com/office/powerpoint/2010/main" xmlns="" val="2336915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292" tIns="46147" rIns="92292" bIns="46147" numCol="1" anchor="t" anchorCtr="0" compatLnSpc="1">
            <a:prstTxWarp prst="textNoShape">
              <a:avLst/>
            </a:prstTxWarp>
          </a:bodyPr>
          <a:lstStyle>
            <a:lvl1pPr defTabSz="922338" eaLnBrk="1" hangingPunct="1">
              <a:defRPr sz="1200">
                <a:latin typeface="Arial" charset="0"/>
                <a:ea typeface="ＭＳ Ｐゴシック" pitchFamily="-126" charset="-128"/>
                <a:cs typeface="+mn-cs"/>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p:spPr>
        <p:txBody>
          <a:bodyPr vert="horz" wrap="square" lIns="92292" tIns="46147" rIns="92292" bIns="46147" numCol="1" anchor="t" anchorCtr="0" compatLnSpc="1">
            <a:prstTxWarp prst="textNoShape">
              <a:avLst/>
            </a:prstTxWarp>
          </a:bodyPr>
          <a:lstStyle>
            <a:lvl1pPr algn="r" defTabSz="922338" eaLnBrk="1" hangingPunct="1">
              <a:defRPr sz="1200">
                <a:latin typeface="Arial" charset="0"/>
                <a:ea typeface="ＭＳ Ｐゴシック" pitchFamily="-126" charset="-128"/>
                <a:cs typeface="+mn-cs"/>
              </a:defRPr>
            </a:lvl1pPr>
          </a:lstStyle>
          <a:p>
            <a:pPr>
              <a:defRPr/>
            </a:pPr>
            <a:fld id="{58A0FF9A-EC89-4AA5-BFD5-402562C0ADEA}" type="datetimeFigureOut">
              <a:rPr lang="en-US"/>
              <a:pPr>
                <a:defRPr/>
              </a:pPr>
              <a:t>2/3/2014</a:t>
            </a:fld>
            <a:endParaRPr lang="en-US"/>
          </a:p>
        </p:txBody>
      </p:sp>
      <p:sp>
        <p:nvSpPr>
          <p:cNvPr id="40964" name="Rectangle 4"/>
          <p:cNvSpPr>
            <a:spLocks noGrp="1" noRot="1" noChangeAspect="1" noChangeArrowheads="1" noTextEdit="1"/>
          </p:cNvSpPr>
          <p:nvPr>
            <p:ph type="sldImg" idx="2"/>
          </p:nvPr>
        </p:nvSpPr>
        <p:spPr bwMode="auto">
          <a:xfrm>
            <a:off x="1182688" y="698500"/>
            <a:ext cx="4649787" cy="34877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7" name="Rectangle 5"/>
          <p:cNvSpPr>
            <a:spLocks noGrp="1" noChangeArrowheads="1"/>
          </p:cNvSpPr>
          <p:nvPr>
            <p:ph type="body" sz="quarter" idx="3"/>
          </p:nvPr>
        </p:nvSpPr>
        <p:spPr bwMode="auto">
          <a:xfrm>
            <a:off x="701675" y="4418013"/>
            <a:ext cx="5607050" cy="4179887"/>
          </a:xfrm>
          <a:prstGeom prst="rect">
            <a:avLst/>
          </a:prstGeom>
          <a:noFill/>
          <a:ln w="9525">
            <a:noFill/>
            <a:miter lim="800000"/>
            <a:headEnd/>
            <a:tailEnd/>
          </a:ln>
        </p:spPr>
        <p:txBody>
          <a:bodyPr vert="horz" wrap="square" lIns="92292" tIns="46147" rIns="92292"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2292" tIns="46147" rIns="92292" bIns="46147" numCol="1" anchor="b" anchorCtr="0" compatLnSpc="1">
            <a:prstTxWarp prst="textNoShape">
              <a:avLst/>
            </a:prstTxWarp>
          </a:bodyPr>
          <a:lstStyle>
            <a:lvl1pPr defTabSz="922338" eaLnBrk="1" hangingPunct="1">
              <a:defRPr sz="1200">
                <a:latin typeface="Arial" charset="0"/>
                <a:ea typeface="ＭＳ Ｐゴシック" pitchFamily="-126" charset="-128"/>
                <a:cs typeface="+mn-cs"/>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2292" tIns="46147" rIns="92292" bIns="46147" numCol="1" anchor="b" anchorCtr="0" compatLnSpc="1">
            <a:prstTxWarp prst="textNoShape">
              <a:avLst/>
            </a:prstTxWarp>
          </a:bodyPr>
          <a:lstStyle>
            <a:lvl1pPr algn="r" defTabSz="922338" eaLnBrk="1" hangingPunct="1">
              <a:defRPr sz="1200">
                <a:latin typeface="Arial" charset="0"/>
                <a:ea typeface="ＭＳ Ｐゴシック" pitchFamily="-126" charset="-128"/>
                <a:cs typeface="+mn-cs"/>
              </a:defRPr>
            </a:lvl1pPr>
          </a:lstStyle>
          <a:p>
            <a:pPr>
              <a:defRPr/>
            </a:pPr>
            <a:fld id="{CE08FC65-36B9-49DE-82BB-058B9CCA3C63}" type="slidenum">
              <a:rPr lang="en-US"/>
              <a:pPr>
                <a:defRPr/>
              </a:pPr>
              <a:t>‹#›</a:t>
            </a:fld>
            <a:endParaRPr lang="en-US"/>
          </a:p>
        </p:txBody>
      </p:sp>
    </p:spTree>
    <p:extLst>
      <p:ext uri="{BB962C8B-B14F-4D97-AF65-F5344CB8AC3E}">
        <p14:creationId xmlns:p14="http://schemas.microsoft.com/office/powerpoint/2010/main" xmlns="" val="2227771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73DB16EE-CBEC-40A8-9796-40A13BA41B51}" type="slidenum">
              <a:rPr lang="en-US" smtClean="0"/>
              <a:pPr eaLnBrk="1" hangingPunct="1">
                <a:defRPr/>
              </a:pPr>
              <a:t>1</a:t>
            </a:fld>
            <a:endParaRPr lang="en-US" smtClean="0"/>
          </a:p>
        </p:txBody>
      </p:sp>
      <p:sp>
        <p:nvSpPr>
          <p:cNvPr id="41987"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8FC6886-4942-4218-BDD6-1528FB894131}" type="slidenum">
              <a:rPr lang="en-US" sz="1200"/>
              <a:pPr algn="r" eaLnBrk="1" hangingPunct="1"/>
              <a:t>1</a:t>
            </a:fld>
            <a:endParaRPr lang="en-US"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a:defRPr sz="2400">
                <a:solidFill>
                  <a:schemeClr val="tx1"/>
                </a:solidFill>
                <a:latin typeface="Arial" pitchFamily="34" charset="0"/>
                <a:ea typeface="ＭＳ Ｐゴシック" pitchFamily="34" charset="-128"/>
              </a:defRPr>
            </a:lvl1pPr>
            <a:lvl2pPr marL="742950" indent="-285750" defTabSz="922338">
              <a:defRPr sz="2400">
                <a:solidFill>
                  <a:schemeClr val="tx1"/>
                </a:solidFill>
                <a:latin typeface="Arial" pitchFamily="34" charset="0"/>
                <a:ea typeface="ＭＳ Ｐゴシック" pitchFamily="34" charset="-128"/>
              </a:defRPr>
            </a:lvl2pPr>
            <a:lvl3pPr marL="1143000" indent="-228600" defTabSz="922338">
              <a:defRPr sz="2400">
                <a:solidFill>
                  <a:schemeClr val="tx1"/>
                </a:solidFill>
                <a:latin typeface="Arial" pitchFamily="34" charset="0"/>
                <a:ea typeface="ＭＳ Ｐゴシック" pitchFamily="34" charset="-128"/>
              </a:defRPr>
            </a:lvl3pPr>
            <a:lvl4pPr marL="1600200" indent="-228600" defTabSz="922338">
              <a:defRPr sz="2400">
                <a:solidFill>
                  <a:schemeClr val="tx1"/>
                </a:solidFill>
                <a:latin typeface="Arial" pitchFamily="34" charset="0"/>
                <a:ea typeface="ＭＳ Ｐゴシック" pitchFamily="34" charset="-128"/>
              </a:defRPr>
            </a:lvl4pPr>
            <a:lvl5pPr marL="2057400" indent="-228600" defTabSz="922338">
              <a:defRPr sz="2400">
                <a:solidFill>
                  <a:schemeClr val="tx1"/>
                </a:solidFill>
                <a:latin typeface="Arial" pitchFamily="34" charset="0"/>
                <a:ea typeface="ＭＳ Ｐゴシック" pitchFamily="34" charset="-128"/>
              </a:defRPr>
            </a:lvl5pPr>
            <a:lvl6pPr marL="25146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CF8D4D8-1581-4C01-81DF-B5364D625961}" type="slidenum">
              <a:rPr lang="en-US" altLang="en-US" sz="1200" smtClean="0"/>
              <a:pPr eaLnBrk="1" hangingPunct="1"/>
              <a:t>13</a:t>
            </a:fld>
            <a:endParaRPr lang="en-US" altLang="en-US" sz="1200" dirty="0" smtClean="0"/>
          </a:p>
        </p:txBody>
      </p:sp>
      <p:sp>
        <p:nvSpPr>
          <p:cNvPr id="56323" name="Rectangle 7"/>
          <p:cNvSpPr txBox="1">
            <a:spLocks noGrp="1" noChangeArrowheads="1"/>
          </p:cNvSpPr>
          <p:nvPr/>
        </p:nvSpPr>
        <p:spPr bwMode="auto">
          <a:xfrm>
            <a:off x="3970053" y="8831897"/>
            <a:ext cx="3038746" cy="462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a:defRPr sz="2400">
                <a:solidFill>
                  <a:schemeClr val="tx1"/>
                </a:solidFill>
                <a:latin typeface="Arial" pitchFamily="34" charset="0"/>
                <a:ea typeface="ＭＳ Ｐゴシック" pitchFamily="34" charset="-128"/>
              </a:defRPr>
            </a:lvl1pPr>
            <a:lvl2pPr marL="742950" indent="-285750" defTabSz="922338">
              <a:defRPr sz="2400">
                <a:solidFill>
                  <a:schemeClr val="tx1"/>
                </a:solidFill>
                <a:latin typeface="Arial" pitchFamily="34" charset="0"/>
                <a:ea typeface="ＭＳ Ｐゴシック" pitchFamily="34" charset="-128"/>
              </a:defRPr>
            </a:lvl2pPr>
            <a:lvl3pPr marL="1143000" indent="-228600" defTabSz="922338">
              <a:defRPr sz="2400">
                <a:solidFill>
                  <a:schemeClr val="tx1"/>
                </a:solidFill>
                <a:latin typeface="Arial" pitchFamily="34" charset="0"/>
                <a:ea typeface="ＭＳ Ｐゴシック" pitchFamily="34" charset="-128"/>
              </a:defRPr>
            </a:lvl3pPr>
            <a:lvl4pPr marL="1600200" indent="-228600" defTabSz="922338">
              <a:defRPr sz="2400">
                <a:solidFill>
                  <a:schemeClr val="tx1"/>
                </a:solidFill>
                <a:latin typeface="Arial" pitchFamily="34" charset="0"/>
                <a:ea typeface="ＭＳ Ｐゴシック" pitchFamily="34" charset="-128"/>
              </a:defRPr>
            </a:lvl4pPr>
            <a:lvl5pPr marL="2057400" indent="-228600" defTabSz="922338">
              <a:defRPr sz="2400">
                <a:solidFill>
                  <a:schemeClr val="tx1"/>
                </a:solidFill>
                <a:latin typeface="Arial" pitchFamily="34" charset="0"/>
                <a:ea typeface="ＭＳ Ｐゴシック" pitchFamily="34" charset="-128"/>
              </a:defRPr>
            </a:lvl5pPr>
            <a:lvl6pPr marL="25146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C22262E-EC1F-4101-96C6-428CBAF1FE79}" type="slidenum">
              <a:rPr lang="en-US" altLang="en-US" sz="1200"/>
              <a:pPr algn="r" eaLnBrk="1" hangingPunct="1"/>
              <a:t>13</a:t>
            </a:fld>
            <a:endParaRPr lang="en-US" altLang="en-US" sz="1200" dirty="0"/>
          </a:p>
        </p:txBody>
      </p:sp>
      <p:sp>
        <p:nvSpPr>
          <p:cNvPr id="56324" name="Rectangle 2"/>
          <p:cNvSpPr>
            <a:spLocks noGrp="1" noRot="1" noChangeAspect="1" noChangeArrowheads="1" noTextEdit="1"/>
          </p:cNvSpPr>
          <p:nvPr>
            <p:ph type="sldImg"/>
          </p:nvPr>
        </p:nvSpPr>
        <p:spPr>
          <a:xfrm>
            <a:off x="1179513" y="698500"/>
            <a:ext cx="4652962" cy="3489325"/>
          </a:xfrm>
          <a:ln/>
        </p:spPr>
      </p:sp>
      <p:sp>
        <p:nvSpPr>
          <p:cNvPr id="56325" name="Rectangle 3"/>
          <p:cNvSpPr>
            <a:spLocks noGrp="1" noChangeArrowheads="1"/>
          </p:cNvSpPr>
          <p:nvPr>
            <p:ph type="body" idx="1"/>
          </p:nvPr>
        </p:nvSpPr>
        <p:spPr>
          <a:xfrm>
            <a:off x="702481" y="4418327"/>
            <a:ext cx="5605439" cy="417894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itchFamily="34" charset="0"/>
                <a:ea typeface="ＭＳ Ｐゴシック" pitchFamily="34" charset="-128"/>
                <a:cs typeface="Arial" pitchFamily="34" charset="0"/>
              </a:rPr>
              <a:t>CMEC presentation at ACCC on PIAAC suggests that Canadian colleges result in a much more diverse and inclusive labour force than the OECD college average.</a:t>
            </a:r>
          </a:p>
          <a:p>
            <a:pPr eaLnBrk="1" hangingPunct="1"/>
            <a:endParaRPr lang="en-US" altLang="en-US" dirty="0">
              <a:latin typeface="Arial" pitchFamily="34" charset="0"/>
              <a:ea typeface="ＭＳ Ｐゴシック" pitchFamily="34" charset="-128"/>
              <a:cs typeface="Arial" pitchFamily="34" charset="0"/>
            </a:endParaRPr>
          </a:p>
          <a:p>
            <a:pPr eaLnBrk="1" hangingPunct="1">
              <a:spcAft>
                <a:spcPts val="600"/>
              </a:spcAft>
            </a:pPr>
            <a:r>
              <a:rPr lang="en-US" altLang="en-US" dirty="0" smtClean="0">
                <a:latin typeface="Arial" pitchFamily="34" charset="0"/>
                <a:ea typeface="ＭＳ Ｐゴシック" pitchFamily="34" charset="-128"/>
                <a:cs typeface="Arial" pitchFamily="34" charset="0"/>
              </a:rPr>
              <a:t>We have a larger per cent of:</a:t>
            </a:r>
          </a:p>
          <a:p>
            <a:pPr marL="171450" indent="-171450">
              <a:spcAft>
                <a:spcPts val="600"/>
              </a:spcAft>
              <a:buFont typeface="Arial" pitchFamily="34" charset="0"/>
              <a:buChar char="•"/>
            </a:pPr>
            <a:r>
              <a:rPr lang="en-US" altLang="en-US" dirty="0" smtClean="0">
                <a:latin typeface="Arial" pitchFamily="34" charset="0"/>
                <a:ea typeface="ＭＳ Ｐゴシック" pitchFamily="34" charset="-128"/>
                <a:cs typeface="Arial" pitchFamily="34" charset="0"/>
              </a:rPr>
              <a:t>Population with a college-level credential (35% vs. OECD average of 15%)</a:t>
            </a:r>
          </a:p>
          <a:p>
            <a:pPr marL="171450" indent="-171450">
              <a:spcAft>
                <a:spcPts val="600"/>
              </a:spcAft>
              <a:buFont typeface="Arial" pitchFamily="34" charset="0"/>
              <a:buChar char="•"/>
            </a:pPr>
            <a:r>
              <a:rPr lang="en-US" altLang="en-US" dirty="0" smtClean="0">
                <a:latin typeface="Arial" pitchFamily="34" charset="0"/>
                <a:ea typeface="ＭＳ Ｐゴシック" pitchFamily="34" charset="-128"/>
                <a:cs typeface="Arial" pitchFamily="34" charset="0"/>
              </a:rPr>
              <a:t>College graduates who are immigrants (21% vs. OECD average of 12%)</a:t>
            </a:r>
          </a:p>
          <a:p>
            <a:pPr marL="171450" indent="-171450">
              <a:spcAft>
                <a:spcPts val="600"/>
              </a:spcAft>
              <a:buFont typeface="Arial" pitchFamily="34" charset="0"/>
              <a:buChar char="•"/>
            </a:pPr>
            <a:r>
              <a:rPr lang="en-US" altLang="en-US" dirty="0" smtClean="0">
                <a:latin typeface="Arial" pitchFamily="34" charset="0"/>
                <a:ea typeface="ＭＳ Ｐゴシック" pitchFamily="34" charset="-128"/>
                <a:cs typeface="Arial" pitchFamily="34" charset="0"/>
              </a:rPr>
              <a:t>College graduates whose mother tongue is different from the language of the assessment (18% vs. 8%)</a:t>
            </a:r>
          </a:p>
          <a:p>
            <a:pPr marL="171450" indent="-171450">
              <a:buFont typeface="Arial" pitchFamily="34" charset="0"/>
              <a:buChar char="•"/>
            </a:pPr>
            <a:r>
              <a:rPr lang="en-US" altLang="en-US" dirty="0" smtClean="0">
                <a:latin typeface="Arial" pitchFamily="34" charset="0"/>
                <a:ea typeface="ＭＳ Ｐゴシック" pitchFamily="34" charset="-128"/>
                <a:cs typeface="Arial" pitchFamily="34" charset="0"/>
              </a:rPr>
              <a:t>College graduates who are indigenous persons (3% for Canada – NA for OECD)</a:t>
            </a:r>
          </a:p>
          <a:p>
            <a:pPr marL="628650" lvl="1" indent="-171450">
              <a:buFont typeface="Arial" pitchFamily="34" charset="0"/>
              <a:buChar char="•"/>
            </a:pPr>
            <a:endParaRPr lang="en-US" altLang="en-US"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26" charset="-128"/>
              </a:defRPr>
            </a:lvl1pPr>
            <a:lvl2pPr marL="757066" indent="-291179">
              <a:defRPr sz="2400">
                <a:solidFill>
                  <a:schemeClr val="tx1"/>
                </a:solidFill>
                <a:latin typeface="Arial" charset="0"/>
                <a:ea typeface="ＭＳ Ｐゴシック" pitchFamily="-126" charset="-128"/>
              </a:defRPr>
            </a:lvl2pPr>
            <a:lvl3pPr marL="1164717" indent="-232943">
              <a:defRPr sz="2400">
                <a:solidFill>
                  <a:schemeClr val="tx1"/>
                </a:solidFill>
                <a:latin typeface="Arial" charset="0"/>
                <a:ea typeface="ＭＳ Ｐゴシック" pitchFamily="-126" charset="-128"/>
              </a:defRPr>
            </a:lvl3pPr>
            <a:lvl4pPr marL="1630604" indent="-232943">
              <a:defRPr sz="2400">
                <a:solidFill>
                  <a:schemeClr val="tx1"/>
                </a:solidFill>
                <a:latin typeface="Arial" charset="0"/>
                <a:ea typeface="ＭＳ Ｐゴシック" pitchFamily="-126" charset="-128"/>
              </a:defRPr>
            </a:lvl4pPr>
            <a:lvl5pPr marL="2096491" indent="-232943">
              <a:defRPr sz="2400">
                <a:solidFill>
                  <a:schemeClr val="tx1"/>
                </a:solidFill>
                <a:latin typeface="Arial" charset="0"/>
                <a:ea typeface="ＭＳ Ｐゴシック" pitchFamily="-126"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26"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26"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26"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26" charset="-128"/>
              </a:defRPr>
            </a:lvl9pPr>
          </a:lstStyle>
          <a:p>
            <a:fld id="{94FA117F-0763-492B-8E86-1AF0B544D314}" type="slidenum">
              <a:rPr lang="en-US" sz="1200"/>
              <a:pPr/>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82688" y="698500"/>
            <a:ext cx="4649787" cy="3487738"/>
          </a:xfrm>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 typeface="Arial" pitchFamily="34" charset="0"/>
              <a:buChar char="•"/>
            </a:pPr>
            <a:r>
              <a:rPr lang="en-US" altLang="en-US" dirty="0" smtClean="0">
                <a:latin typeface="Arial" pitchFamily="34" charset="0"/>
                <a:ea typeface="ＭＳ Ｐゴシック" pitchFamily="34" charset="-128"/>
                <a:cs typeface="Arial" pitchFamily="34" charset="0"/>
              </a:rPr>
              <a:t>In 2012-13, only one-third of students entered college directly from high school</a:t>
            </a:r>
          </a:p>
          <a:p>
            <a:pPr marL="171450" indent="-171450" eaLnBrk="1" hangingPunct="1">
              <a:buFont typeface="Arial" pitchFamily="34" charset="0"/>
              <a:buChar char="•"/>
            </a:pPr>
            <a:endParaRPr lang="en-US" altLang="en-US" dirty="0" smtClean="0">
              <a:latin typeface="Arial" pitchFamily="34" charset="0"/>
              <a:ea typeface="ＭＳ Ｐゴシック" pitchFamily="34" charset="-128"/>
              <a:cs typeface="Arial" pitchFamily="34" charset="0"/>
            </a:endParaRPr>
          </a:p>
          <a:p>
            <a:pPr marL="171450" indent="-171450" eaLnBrk="1" hangingPunct="1">
              <a:buFont typeface="Arial" pitchFamily="34" charset="0"/>
              <a:buChar char="•"/>
            </a:pPr>
            <a:r>
              <a:rPr lang="en-US" altLang="en-US" dirty="0" smtClean="0">
                <a:latin typeface="Arial" pitchFamily="34" charset="0"/>
                <a:ea typeface="ＭＳ Ｐゴシック" pitchFamily="34" charset="-128"/>
                <a:cs typeface="Arial" pitchFamily="34" charset="0"/>
              </a:rPr>
              <a:t>22% were delayed entrants – they did not come directly from high school and had no prior PSE experience</a:t>
            </a:r>
          </a:p>
          <a:p>
            <a:pPr marL="171450" indent="-171450" eaLnBrk="1" hangingPunct="1">
              <a:buFont typeface="Arial" pitchFamily="34" charset="0"/>
              <a:buChar char="•"/>
            </a:pPr>
            <a:endParaRPr lang="en-US" altLang="en-US" dirty="0" smtClean="0">
              <a:latin typeface="Arial" pitchFamily="34" charset="0"/>
              <a:ea typeface="ＭＳ Ｐゴシック" pitchFamily="34" charset="-128"/>
              <a:cs typeface="Arial" pitchFamily="34" charset="0"/>
            </a:endParaRPr>
          </a:p>
          <a:p>
            <a:pPr marL="171450" indent="-171450" eaLnBrk="1" hangingPunct="1">
              <a:buFont typeface="Arial" pitchFamily="34" charset="0"/>
              <a:buChar char="•"/>
            </a:pPr>
            <a:r>
              <a:rPr lang="en-US" altLang="en-US" dirty="0" smtClean="0">
                <a:latin typeface="Arial" pitchFamily="34" charset="0"/>
                <a:ea typeface="ＭＳ Ｐゴシック" pitchFamily="34" charset="-128"/>
                <a:cs typeface="Arial" pitchFamily="34" charset="0"/>
              </a:rPr>
              <a:t>Forty-two per cent of students had some previous post-secondary education</a:t>
            </a:r>
          </a:p>
          <a:p>
            <a:pPr marL="171450" indent="-171450" eaLnBrk="1" hangingPunct="1">
              <a:buFont typeface="Arial" pitchFamily="34" charset="0"/>
              <a:buChar char="•"/>
            </a:pPr>
            <a:endParaRPr lang="en-US" altLang="en-US" dirty="0">
              <a:latin typeface="Arial" pitchFamily="34" charset="0"/>
              <a:ea typeface="ＭＳ Ｐゴシック" pitchFamily="34" charset="-128"/>
              <a:cs typeface="Arial" pitchFamily="34" charset="0"/>
            </a:endParaRPr>
          </a:p>
          <a:p>
            <a:pPr marL="171450" indent="-171450">
              <a:buFont typeface="Arial" pitchFamily="34" charset="0"/>
              <a:buChar char="•"/>
            </a:pPr>
            <a:r>
              <a:rPr lang="en-CA" dirty="0" smtClean="0">
                <a:latin typeface="Arial" pitchFamily="34" charset="0"/>
                <a:cs typeface="Arial" pitchFamily="34" charset="0"/>
              </a:rPr>
              <a:t>24 </a:t>
            </a:r>
            <a:r>
              <a:rPr lang="en-CA" dirty="0">
                <a:latin typeface="Arial" pitchFamily="34" charset="0"/>
                <a:cs typeface="Arial" pitchFamily="34" charset="0"/>
              </a:rPr>
              <a:t>per cent </a:t>
            </a:r>
            <a:r>
              <a:rPr lang="en-CA" dirty="0" smtClean="0">
                <a:latin typeface="Arial" pitchFamily="34" charset="0"/>
                <a:cs typeface="Arial" pitchFamily="34" charset="0"/>
              </a:rPr>
              <a:t>had previously </a:t>
            </a:r>
            <a:r>
              <a:rPr lang="en-CA" dirty="0">
                <a:latin typeface="Arial" pitchFamily="34" charset="0"/>
                <a:cs typeface="Arial" pitchFamily="34" charset="0"/>
              </a:rPr>
              <a:t>completed a college and/or university credential (12 per cent from universities). </a:t>
            </a:r>
            <a:endParaRPr lang="en-US" altLang="en-US" dirty="0" smtClean="0">
              <a:latin typeface="Arial" pitchFamily="34" charset="0"/>
              <a:ea typeface="ＭＳ Ｐゴシック" pitchFamily="34" charset="-128"/>
              <a:cs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a:defRPr sz="2400">
                <a:solidFill>
                  <a:schemeClr val="tx1"/>
                </a:solidFill>
                <a:latin typeface="Arial" pitchFamily="34" charset="0"/>
                <a:ea typeface="ＭＳ Ｐゴシック" pitchFamily="34" charset="-128"/>
              </a:defRPr>
            </a:lvl1pPr>
            <a:lvl2pPr marL="742950" indent="-285750" defTabSz="922338">
              <a:defRPr sz="2400">
                <a:solidFill>
                  <a:schemeClr val="tx1"/>
                </a:solidFill>
                <a:latin typeface="Arial" pitchFamily="34" charset="0"/>
                <a:ea typeface="ＭＳ Ｐゴシック" pitchFamily="34" charset="-128"/>
              </a:defRPr>
            </a:lvl2pPr>
            <a:lvl3pPr marL="1143000" indent="-228600" defTabSz="922338">
              <a:defRPr sz="2400">
                <a:solidFill>
                  <a:schemeClr val="tx1"/>
                </a:solidFill>
                <a:latin typeface="Arial" pitchFamily="34" charset="0"/>
                <a:ea typeface="ＭＳ Ｐゴシック" pitchFamily="34" charset="-128"/>
              </a:defRPr>
            </a:lvl3pPr>
            <a:lvl4pPr marL="1600200" indent="-228600" defTabSz="922338">
              <a:defRPr sz="2400">
                <a:solidFill>
                  <a:schemeClr val="tx1"/>
                </a:solidFill>
                <a:latin typeface="Arial" pitchFamily="34" charset="0"/>
                <a:ea typeface="ＭＳ Ｐゴシック" pitchFamily="34" charset="-128"/>
              </a:defRPr>
            </a:lvl4pPr>
            <a:lvl5pPr marL="2057400" indent="-228600" defTabSz="922338">
              <a:defRPr sz="2400">
                <a:solidFill>
                  <a:schemeClr val="tx1"/>
                </a:solidFill>
                <a:latin typeface="Arial" pitchFamily="34" charset="0"/>
                <a:ea typeface="ＭＳ Ｐゴシック" pitchFamily="34" charset="-128"/>
              </a:defRPr>
            </a:lvl5pPr>
            <a:lvl6pPr marL="25146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23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3CCC9D4-4DF9-4FE9-8A56-DDC16061AD9E}" type="slidenum">
              <a:rPr lang="en-US" altLang="en-US" sz="1200" smtClean="0"/>
              <a:pPr eaLnBrk="1" hangingPunct="1"/>
              <a:t>15</a:t>
            </a:fld>
            <a:endParaRPr lang="en-US" alt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287" eaLnBrk="0" hangingPunct="0">
              <a:defRPr>
                <a:solidFill>
                  <a:schemeClr val="tx1"/>
                </a:solidFill>
                <a:latin typeface="Arial" charset="0"/>
                <a:ea typeface="ＭＳ Ｐゴシック" pitchFamily="34" charset="-128"/>
              </a:defRPr>
            </a:lvl1pPr>
            <a:lvl2pPr marL="742909" indent="-285734" defTabSz="922287" eaLnBrk="0" hangingPunct="0">
              <a:defRPr>
                <a:solidFill>
                  <a:schemeClr val="tx1"/>
                </a:solidFill>
                <a:latin typeface="Arial" charset="0"/>
                <a:ea typeface="ＭＳ Ｐゴシック" pitchFamily="34" charset="-128"/>
              </a:defRPr>
            </a:lvl2pPr>
            <a:lvl3pPr marL="1142937" indent="-228587" defTabSz="922287" eaLnBrk="0" hangingPunct="0">
              <a:defRPr>
                <a:solidFill>
                  <a:schemeClr val="tx1"/>
                </a:solidFill>
                <a:latin typeface="Arial" charset="0"/>
                <a:ea typeface="ＭＳ Ｐゴシック" pitchFamily="34" charset="-128"/>
              </a:defRPr>
            </a:lvl3pPr>
            <a:lvl4pPr marL="1600111" indent="-228587" defTabSz="922287" eaLnBrk="0" hangingPunct="0">
              <a:defRPr>
                <a:solidFill>
                  <a:schemeClr val="tx1"/>
                </a:solidFill>
                <a:latin typeface="Arial" charset="0"/>
                <a:ea typeface="ＭＳ Ｐゴシック" pitchFamily="34" charset="-128"/>
              </a:defRPr>
            </a:lvl4pPr>
            <a:lvl5pPr marL="2057287" indent="-228587" defTabSz="922287" eaLnBrk="0" hangingPunct="0">
              <a:defRPr>
                <a:solidFill>
                  <a:schemeClr val="tx1"/>
                </a:solidFill>
                <a:latin typeface="Arial" charset="0"/>
                <a:ea typeface="ＭＳ Ｐゴシック" pitchFamily="34" charset="-128"/>
              </a:defRPr>
            </a:lvl5pPr>
            <a:lvl6pPr marL="2514461" indent="-228587" defTabSz="922287"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922287" eaLnBrk="0" fontAlgn="base" hangingPunct="0">
              <a:spcBef>
                <a:spcPct val="0"/>
              </a:spcBef>
              <a:spcAft>
                <a:spcPct val="0"/>
              </a:spcAft>
              <a:defRPr>
                <a:solidFill>
                  <a:schemeClr val="tx1"/>
                </a:solidFill>
                <a:latin typeface="Arial" charset="0"/>
                <a:ea typeface="ＭＳ Ｐゴシック" pitchFamily="34" charset="-128"/>
              </a:defRPr>
            </a:lvl7pPr>
            <a:lvl8pPr marL="3428811" indent="-228587" defTabSz="922287"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92228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EB328C4-49F5-4CFD-9253-8D72D87E0CA0}" type="slidenum">
              <a:rPr lang="en-US" smtClean="0">
                <a:solidFill>
                  <a:srgbClr val="000000"/>
                </a:solidFill>
              </a:rPr>
              <a:pPr eaLnBrk="1" hangingPunct="1">
                <a:defRPr/>
              </a:pPr>
              <a:t>16</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latin typeface="Arial" pitchFamily="34" charset="0"/>
                <a:cs typeface="Arial" pitchFamily="34" charset="0"/>
              </a:rPr>
              <a:t>The majority (58%) of new fall 2012 entrants to post-secondary education in Ontario enrolled in a college.</a:t>
            </a:r>
          </a:p>
          <a:p>
            <a:endParaRPr lang="en-US" dirty="0"/>
          </a:p>
        </p:txBody>
      </p:sp>
      <p:sp>
        <p:nvSpPr>
          <p:cNvPr id="4" name="Slide Number Placeholder 3"/>
          <p:cNvSpPr>
            <a:spLocks noGrp="1"/>
          </p:cNvSpPr>
          <p:nvPr>
            <p:ph type="sldNum" sz="quarter" idx="10"/>
          </p:nvPr>
        </p:nvSpPr>
        <p:spPr/>
        <p:txBody>
          <a:bodyPr/>
          <a:lstStyle/>
          <a:p>
            <a:fld id="{2586F30D-9447-4A25-8D2C-3EAB35695C50}" type="slidenum">
              <a:rPr lang="en-US" smtClean="0"/>
              <a:pPr/>
              <a:t>17</a:t>
            </a:fld>
            <a:endParaRPr lang="en-US" dirty="0"/>
          </a:p>
        </p:txBody>
      </p:sp>
    </p:spTree>
    <p:extLst>
      <p:ext uri="{BB962C8B-B14F-4D97-AF65-F5344CB8AC3E}">
        <p14:creationId xmlns:p14="http://schemas.microsoft.com/office/powerpoint/2010/main" xmlns="" val="327320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3" tIns="45717" rIns="91433" bIns="45717"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362F2ACE-58F0-4133-B728-BE6530BD5C69}" type="slidenum">
              <a:rPr lang="en-US" sz="1200"/>
              <a:pPr algn="r"/>
              <a:t>19</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7E9DC06B-A13B-4299-9171-B2D87B2EBC1F}" type="slidenum">
              <a:rPr lang="en-US" smtClean="0"/>
              <a:pPr eaLnBrk="1" hangingPunct="1">
                <a:defRPr/>
              </a:pPr>
              <a:t>20</a:t>
            </a:fld>
            <a:endParaRPr lang="en-US" smtClean="0"/>
          </a:p>
        </p:txBody>
      </p:sp>
      <p:sp>
        <p:nvSpPr>
          <p:cNvPr id="54275"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17A0F42-96F1-4F65-8001-D5DB39DB712F}" type="slidenum">
              <a:rPr lang="en-US" sz="1200"/>
              <a:pPr algn="r" eaLnBrk="1" hangingPunct="1"/>
              <a:t>20</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4E68D19A-1E32-4EDC-B601-3C7489386C2B}" type="slidenum">
              <a:rPr lang="en-US" smtClean="0"/>
              <a:pPr eaLnBrk="1" hangingPunct="1">
                <a:defRPr/>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7ED543A-958D-4CA8-B878-A0169F67FC40}" type="slidenum">
              <a:rPr lang="en-US" smtClean="0"/>
              <a:pPr>
                <a:defRPr/>
              </a:pPr>
              <a:t>27</a:t>
            </a:fld>
            <a:endParaRPr lang="en-US"/>
          </a:p>
        </p:txBody>
      </p:sp>
    </p:spTree>
    <p:extLst>
      <p:ext uri="{BB962C8B-B14F-4D97-AF65-F5344CB8AC3E}">
        <p14:creationId xmlns:p14="http://schemas.microsoft.com/office/powerpoint/2010/main" xmlns="" val="24626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dirty="0"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A7EECF2-B9E8-48F1-BDFE-9D1AD534283F}" type="slidenum">
              <a:rPr lang="en-CA" sz="1200" smtClean="0"/>
              <a:pPr/>
              <a:t>28</a:t>
            </a:fld>
            <a:endParaRPr lang="en-CA"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EFD6E79-7E8E-47EA-9AE0-44026B80DBB7}" type="slidenum">
              <a:rPr lang="en-US" smtClean="0"/>
              <a:pPr eaLnBrk="1" hangingPunct="1">
                <a:defRPr/>
              </a:pPr>
              <a:t>3</a:t>
            </a:fld>
            <a:endParaRPr lang="en-US" smtClean="0"/>
          </a:p>
        </p:txBody>
      </p:sp>
      <p:sp>
        <p:nvSpPr>
          <p:cNvPr id="43011" name="Slide Image Placeholder 1"/>
          <p:cNvSpPr>
            <a:spLocks noGrp="1" noRot="1" noChangeAspect="1" noTextEdit="1"/>
          </p:cNvSpPr>
          <p:nvPr>
            <p:ph type="sldImg"/>
          </p:nvPr>
        </p:nvSpPr>
        <p:spPr>
          <a:ln/>
        </p:spPr>
      </p:sp>
      <p:sp>
        <p:nvSpPr>
          <p:cNvPr id="4301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43013"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A17D887-A12A-451E-BE15-5DFB46686703}" type="slidenum">
              <a:rPr lang="en-US" sz="1200"/>
              <a:pPr algn="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dirty="0" smtClean="0">
                <a:latin typeface="Arial" pitchFamily="34" charset="0"/>
                <a:ea typeface="ＭＳ Ｐゴシック" pitchFamily="34" charset="-128"/>
              </a:rPr>
              <a:t>The recession has changed public attitudes about the relative value of college and university education.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611DCC3-4712-4EBC-A388-01A406763B15}" type="slidenum">
              <a:rPr lang="en-CA" sz="1200" smtClean="0"/>
              <a:pPr/>
              <a:t>31</a:t>
            </a:fld>
            <a:endParaRPr lang="en-CA" sz="1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dirty="0" smtClean="0">
                <a:latin typeface="Arial" pitchFamily="34" charset="0"/>
                <a:ea typeface="ＭＳ Ｐゴシック" pitchFamily="34" charset="-128"/>
              </a:rPr>
              <a:t>Respondents from the Southwest (79%) and East (76%) were most likely to say Colleges.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F3BDA85-EA9A-48C5-B78D-1652D557D9F8}" type="slidenum">
              <a:rPr lang="en-CA" sz="1200" smtClean="0"/>
              <a:pPr/>
              <a:t>32</a:t>
            </a:fld>
            <a:endParaRPr lang="en-CA" sz="1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26" charset="-128"/>
              </a:defRPr>
            </a:lvl1pPr>
            <a:lvl2pPr marL="757066" indent="-291179">
              <a:defRPr sz="2400">
                <a:solidFill>
                  <a:schemeClr val="tx1"/>
                </a:solidFill>
                <a:latin typeface="Arial" charset="0"/>
                <a:ea typeface="ＭＳ Ｐゴシック" pitchFamily="-126" charset="-128"/>
              </a:defRPr>
            </a:lvl2pPr>
            <a:lvl3pPr marL="1164717" indent="-232943">
              <a:defRPr sz="2400">
                <a:solidFill>
                  <a:schemeClr val="tx1"/>
                </a:solidFill>
                <a:latin typeface="Arial" charset="0"/>
                <a:ea typeface="ＭＳ Ｐゴシック" pitchFamily="-126" charset="-128"/>
              </a:defRPr>
            </a:lvl3pPr>
            <a:lvl4pPr marL="1630604" indent="-232943">
              <a:defRPr sz="2400">
                <a:solidFill>
                  <a:schemeClr val="tx1"/>
                </a:solidFill>
                <a:latin typeface="Arial" charset="0"/>
                <a:ea typeface="ＭＳ Ｐゴシック" pitchFamily="-126" charset="-128"/>
              </a:defRPr>
            </a:lvl4pPr>
            <a:lvl5pPr marL="2096491" indent="-232943">
              <a:defRPr sz="2400">
                <a:solidFill>
                  <a:schemeClr val="tx1"/>
                </a:solidFill>
                <a:latin typeface="Arial" charset="0"/>
                <a:ea typeface="ＭＳ Ｐゴシック" pitchFamily="-126"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126"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126"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126"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126" charset="-128"/>
              </a:defRPr>
            </a:lvl9pPr>
          </a:lstStyle>
          <a:p>
            <a:fld id="{3E3315AC-E757-4BD6-9EF7-C6272414EB75}" type="slidenum">
              <a:rPr lang="en-US" sz="1200"/>
              <a:pPr/>
              <a:t>34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2586F30D-9447-4A25-8D2C-3EAB35695C50}" type="slidenum">
              <a:rPr lang="en-US" smtClean="0"/>
              <a:pPr/>
              <a:t>39</a:t>
            </a:fld>
            <a:endParaRPr lang="en-US" dirty="0"/>
          </a:p>
        </p:txBody>
      </p:sp>
    </p:spTree>
    <p:extLst>
      <p:ext uri="{BB962C8B-B14F-4D97-AF65-F5344CB8AC3E}">
        <p14:creationId xmlns:p14="http://schemas.microsoft.com/office/powerpoint/2010/main" xmlns="" val="2043187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C79AE7-14F6-4CFE-AEDD-27E8452A961F}" type="slidenum">
              <a:rPr lang="en-US" sz="1200" smtClean="0"/>
              <a:pPr/>
              <a:t>40</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E2C8292-F543-43EB-9293-EDFEAFE6B18D}" type="slidenum">
              <a:rPr lang="en-CA" sz="1200" smtClean="0"/>
              <a:pPr/>
              <a:t>43</a:t>
            </a:fld>
            <a:endParaRPr lang="en-CA"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A4C2AE-A7BE-4C8B-ADC5-D53F604EDEBC}" type="slidenum">
              <a:rPr lang="en-CA" sz="1200" smtClean="0"/>
              <a:pPr/>
              <a:t>44</a:t>
            </a:fld>
            <a:endParaRPr lang="en-CA"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smtClean="0">
                <a:latin typeface="Arial" pitchFamily="34" charset="0"/>
                <a:ea typeface="ＭＳ Ｐゴシック" pitchFamily="34" charset="-128"/>
              </a:rPr>
              <a:t>No significant difference between high school and college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9F0C2E9-EF10-40A9-9171-909D4BF65749}" type="slidenum">
              <a:rPr lang="en-CA" sz="1200" smtClean="0"/>
              <a:pPr/>
              <a:t>45</a:t>
            </a:fld>
            <a:endParaRPr lang="en-CA"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E016623-7D66-4A8E-BC8B-ADFAFE2787A1}" type="slidenum">
              <a:rPr lang="en-US" smtClean="0"/>
              <a:pPr eaLnBrk="1" hangingPunct="1"/>
              <a:t>52</a:t>
            </a:fld>
            <a:endParaRPr lang="en-US" smtClean="0"/>
          </a:p>
        </p:txBody>
      </p:sp>
      <p:sp>
        <p:nvSpPr>
          <p:cNvPr id="58371"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5071D69-CC83-41D7-B0F5-E499FF68915F}" type="slidenum">
              <a:rPr lang="en-US" sz="1200"/>
              <a:pPr algn="r" eaLnBrk="1" hangingPunct="1"/>
              <a:t>52</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1810BF05-8A93-4021-95FD-756972F6737A}" type="slidenum">
              <a:rPr lang="en-US" smtClean="0"/>
              <a:pPr eaLnBrk="1" hangingPunct="1">
                <a:defRPr/>
              </a:pPr>
              <a:t>4</a:t>
            </a:fld>
            <a:endParaRPr lang="en-US" smtClean="0"/>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45061"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9C05CBE-0342-4539-9C59-728B9DBC7591}" type="slidenum">
              <a:rPr lang="en-US" sz="1200"/>
              <a:pPr algn="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C78D697C-136B-45BA-B2CA-F1169BFAE92A}" type="slidenum">
              <a:rPr lang="en-US" smtClean="0"/>
              <a:pPr eaLnBrk="1" hangingPunct="1">
                <a:defRPr/>
              </a:pPr>
              <a:t>5</a:t>
            </a:fld>
            <a:endParaRPr lang="en-US" smtClean="0"/>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46085"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BCE9061-3E49-457F-9EF5-E1FB94CDDF16}" type="slidenum">
              <a:rPr lang="en-US" sz="1200"/>
              <a:pPr algn="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153E54F-3D51-41B3-A35E-80C0E37A97B9}" type="slidenum">
              <a:rPr lang="en-US" smtClean="0"/>
              <a:pPr eaLnBrk="1" hangingPunct="1">
                <a:defRPr/>
              </a:pPr>
              <a:t>7</a:t>
            </a:fld>
            <a:endParaRPr lang="en-US" smtClean="0"/>
          </a:p>
        </p:txBody>
      </p:sp>
      <p:sp>
        <p:nvSpPr>
          <p:cNvPr id="49155"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66EE01D-E11F-4EA9-9738-3AC5EAF0023A}" type="slidenum">
              <a:rPr lang="en-US" sz="1200"/>
              <a:pPr algn="r" eaLnBrk="1" hangingPunct="1"/>
              <a:t>7</a:t>
            </a:fld>
            <a:endParaRPr lang="en-US"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FA4B7E3-B62C-4CE0-A94C-1158ADA079B8}" type="slidenum">
              <a:rPr lang="en-US" smtClean="0"/>
              <a:pPr eaLnBrk="1" hangingPunct="1">
                <a:defRPr/>
              </a:pPr>
              <a:t>9</a:t>
            </a:fld>
            <a:endParaRPr lang="en-US" smtClean="0"/>
          </a:p>
        </p:txBody>
      </p:sp>
      <p:sp>
        <p:nvSpPr>
          <p:cNvPr id="47107"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002A856-E3A9-4023-891C-EED9FAA6D001}" type="slidenum">
              <a:rPr lang="en-US" sz="1200"/>
              <a:pPr algn="r" eaLnBrk="1" hangingPunct="1"/>
              <a:t>9</a:t>
            </a:fld>
            <a:endParaRPr lang="en-US" sz="1200"/>
          </a:p>
        </p:txBody>
      </p:sp>
      <p:sp>
        <p:nvSpPr>
          <p:cNvPr id="47108" name="Rectangle 2"/>
          <p:cNvSpPr>
            <a:spLocks noGrp="1" noRot="1" noChangeAspect="1" noChangeArrowheads="1" noTextEdit="1"/>
          </p:cNvSpPr>
          <p:nvPr>
            <p:ph type="sldImg"/>
          </p:nvPr>
        </p:nvSpPr>
        <p:spPr>
          <a:xfrm>
            <a:off x="1179513" y="698500"/>
            <a:ext cx="4652962" cy="3489325"/>
          </a:xfrm>
          <a:ln/>
        </p:spPr>
      </p:sp>
      <p:sp>
        <p:nvSpPr>
          <p:cNvPr id="47109" name="Rectangle 3"/>
          <p:cNvSpPr>
            <a:spLocks noGrp="1" noChangeArrowheads="1"/>
          </p:cNvSpPr>
          <p:nvPr>
            <p:ph type="body" idx="1"/>
          </p:nvPr>
        </p:nvSpPr>
        <p:spPr>
          <a:xfrm>
            <a:off x="703263" y="4418013"/>
            <a:ext cx="5603875" cy="41798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287" eaLnBrk="0" hangingPunct="0">
              <a:defRPr>
                <a:solidFill>
                  <a:schemeClr val="tx1"/>
                </a:solidFill>
                <a:latin typeface="Arial" charset="0"/>
                <a:ea typeface="ＭＳ Ｐゴシック" pitchFamily="34" charset="-128"/>
              </a:defRPr>
            </a:lvl1pPr>
            <a:lvl2pPr marL="742909" indent="-285734" defTabSz="922287" eaLnBrk="0" hangingPunct="0">
              <a:defRPr>
                <a:solidFill>
                  <a:schemeClr val="tx1"/>
                </a:solidFill>
                <a:latin typeface="Arial" charset="0"/>
                <a:ea typeface="ＭＳ Ｐゴシック" pitchFamily="34" charset="-128"/>
              </a:defRPr>
            </a:lvl2pPr>
            <a:lvl3pPr marL="1142937" indent="-228587" defTabSz="922287" eaLnBrk="0" hangingPunct="0">
              <a:defRPr>
                <a:solidFill>
                  <a:schemeClr val="tx1"/>
                </a:solidFill>
                <a:latin typeface="Arial" charset="0"/>
                <a:ea typeface="ＭＳ Ｐゴシック" pitchFamily="34" charset="-128"/>
              </a:defRPr>
            </a:lvl3pPr>
            <a:lvl4pPr marL="1600111" indent="-228587" defTabSz="922287" eaLnBrk="0" hangingPunct="0">
              <a:defRPr>
                <a:solidFill>
                  <a:schemeClr val="tx1"/>
                </a:solidFill>
                <a:latin typeface="Arial" charset="0"/>
                <a:ea typeface="ＭＳ Ｐゴシック" pitchFamily="34" charset="-128"/>
              </a:defRPr>
            </a:lvl4pPr>
            <a:lvl5pPr marL="2057287" indent="-228587" defTabSz="922287" eaLnBrk="0" hangingPunct="0">
              <a:defRPr>
                <a:solidFill>
                  <a:schemeClr val="tx1"/>
                </a:solidFill>
                <a:latin typeface="Arial" charset="0"/>
                <a:ea typeface="ＭＳ Ｐゴシック" pitchFamily="34" charset="-128"/>
              </a:defRPr>
            </a:lvl5pPr>
            <a:lvl6pPr marL="2514461" indent="-228587" defTabSz="922287"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922287" eaLnBrk="0" fontAlgn="base" hangingPunct="0">
              <a:spcBef>
                <a:spcPct val="0"/>
              </a:spcBef>
              <a:spcAft>
                <a:spcPct val="0"/>
              </a:spcAft>
              <a:defRPr>
                <a:solidFill>
                  <a:schemeClr val="tx1"/>
                </a:solidFill>
                <a:latin typeface="Arial" charset="0"/>
                <a:ea typeface="ＭＳ Ｐゴシック" pitchFamily="34" charset="-128"/>
              </a:defRPr>
            </a:lvl7pPr>
            <a:lvl8pPr marL="3428811" indent="-228587" defTabSz="922287"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92228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4026A35-8560-4052-A47C-92CDEBDF5AA2}" type="slidenum">
              <a:rPr lang="en-US" smtClean="0">
                <a:solidFill>
                  <a:srgbClr val="000000"/>
                </a:solidFill>
              </a:rPr>
              <a:pPr eaLnBrk="1" hangingPunct="1">
                <a:defRPr/>
              </a:pPr>
              <a:t>10</a:t>
            </a:fld>
            <a:endParaRPr lang="en-US" dirty="0" smtClean="0">
              <a:solidFill>
                <a:srgbClr val="000000"/>
              </a:solidFill>
            </a:endParaRPr>
          </a:p>
        </p:txBody>
      </p:sp>
      <p:sp>
        <p:nvSpPr>
          <p:cNvPr id="48131" name="Rectangle 7"/>
          <p:cNvSpPr txBox="1">
            <a:spLocks noGrp="1" noChangeArrowheads="1"/>
          </p:cNvSpPr>
          <p:nvPr/>
        </p:nvSpPr>
        <p:spPr bwMode="auto">
          <a:xfrm>
            <a:off x="3970339"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87" tIns="46144" rIns="92287" bIns="46144"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pPr>
            <a:fld id="{EE7C6428-A48D-4438-8F96-D50ECF11F75D}" type="slidenum">
              <a:rPr lang="en-US" sz="1200">
                <a:solidFill>
                  <a:srgbClr val="000000"/>
                </a:solidFill>
              </a:rPr>
              <a:pPr algn="r" eaLnBrk="1" fontAlgn="base" hangingPunct="1">
                <a:spcBef>
                  <a:spcPct val="0"/>
                </a:spcBef>
                <a:spcAft>
                  <a:spcPct val="0"/>
                </a:spcAft>
              </a:pPr>
              <a:t>10</a:t>
            </a:fld>
            <a:endParaRPr lang="en-US" sz="1200" dirty="0">
              <a:solidFill>
                <a:srgbClr val="000000"/>
              </a:solidFill>
            </a:endParaRPr>
          </a:p>
        </p:txBody>
      </p:sp>
      <p:sp>
        <p:nvSpPr>
          <p:cNvPr id="48132" name="Rectangle 2"/>
          <p:cNvSpPr>
            <a:spLocks noGrp="1" noRot="1" noChangeAspect="1" noChangeArrowheads="1" noTextEdit="1"/>
          </p:cNvSpPr>
          <p:nvPr>
            <p:ph type="sldImg"/>
          </p:nvPr>
        </p:nvSpPr>
        <p:spPr>
          <a:xfrm>
            <a:off x="1179513" y="698500"/>
            <a:ext cx="4652962" cy="3489325"/>
          </a:xfrm>
          <a:ln/>
        </p:spPr>
      </p:sp>
      <p:sp>
        <p:nvSpPr>
          <p:cNvPr id="48133" name="Rectangle 3"/>
          <p:cNvSpPr>
            <a:spLocks noGrp="1" noChangeArrowheads="1"/>
          </p:cNvSpPr>
          <p:nvPr>
            <p:ph type="body" idx="1"/>
          </p:nvPr>
        </p:nvSpPr>
        <p:spPr>
          <a:xfrm>
            <a:off x="703264" y="4572000"/>
            <a:ext cx="5603875" cy="402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eaLnBrk="1" hangingPunct="1">
              <a:buFont typeface="Arial" pitchFamily="34" charset="0"/>
              <a:buChar char="•"/>
            </a:pPr>
            <a:r>
              <a:rPr lang="en-US" dirty="0" smtClean="0">
                <a:latin typeface="Arial" pitchFamily="34" charset="0"/>
                <a:cs typeface="Arial" pitchFamily="34" charset="0"/>
              </a:rPr>
              <a:t>There are 24 Colleges of Applied Arts and Technology – two of which are French language colleges</a:t>
            </a:r>
          </a:p>
          <a:p>
            <a:pPr marL="171450" indent="-171450" eaLnBrk="1" hangingPunct="1">
              <a:buFont typeface="Arial" pitchFamily="34" charset="0"/>
              <a:buChar char="•"/>
            </a:pPr>
            <a:endParaRPr lang="en-US" dirty="0">
              <a:latin typeface="Arial" pitchFamily="34" charset="0"/>
              <a:cs typeface="Arial" pitchFamily="34" charset="0"/>
            </a:endParaRPr>
          </a:p>
          <a:p>
            <a:pPr marL="171450" indent="-171450" eaLnBrk="1" hangingPunct="1">
              <a:buFont typeface="Arial" pitchFamily="34" charset="0"/>
              <a:buChar char="•"/>
            </a:pPr>
            <a:r>
              <a:rPr lang="en-US" dirty="0" smtClean="0">
                <a:latin typeface="Arial" pitchFamily="34" charset="0"/>
                <a:cs typeface="Arial" pitchFamily="34" charset="0"/>
              </a:rPr>
              <a:t>College vary greatly in size, depending on the region that they are in:</a:t>
            </a:r>
          </a:p>
          <a:p>
            <a:pPr marL="171450" indent="-171450" eaLnBrk="1" hangingPunct="1">
              <a:buFont typeface="Arial" pitchFamily="34" charset="0"/>
              <a:buChar char="•"/>
            </a:pPr>
            <a:endParaRPr lang="en-US" dirty="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3 largest colleges are located in the GTA:</a:t>
            </a:r>
          </a:p>
          <a:p>
            <a:pPr marL="1085850" lvl="2" indent="-171450">
              <a:buFont typeface="Arial" pitchFamily="34" charset="0"/>
              <a:buChar char="•"/>
            </a:pPr>
            <a:r>
              <a:rPr lang="en-US" dirty="0" smtClean="0">
                <a:latin typeface="Arial" pitchFamily="34" charset="0"/>
                <a:cs typeface="Arial" pitchFamily="34" charset="0"/>
              </a:rPr>
              <a:t>Humber (31,000 students)</a:t>
            </a:r>
          </a:p>
          <a:p>
            <a:pPr marL="1085850" lvl="2" indent="-171450">
              <a:buFont typeface="Arial" pitchFamily="34" charset="0"/>
              <a:buChar char="•"/>
            </a:pPr>
            <a:r>
              <a:rPr lang="en-US" dirty="0" smtClean="0">
                <a:latin typeface="Arial" pitchFamily="34" charset="0"/>
                <a:cs typeface="Arial" pitchFamily="34" charset="0"/>
              </a:rPr>
              <a:t>Seneca (27,000 students)</a:t>
            </a:r>
          </a:p>
          <a:p>
            <a:pPr marL="1085850" lvl="2" indent="-171450">
              <a:buFont typeface="Arial" pitchFamily="34" charset="0"/>
              <a:buChar char="•"/>
            </a:pPr>
            <a:r>
              <a:rPr lang="en-US" dirty="0" smtClean="0">
                <a:latin typeface="Arial" pitchFamily="34" charset="0"/>
                <a:cs typeface="Arial" pitchFamily="34" charset="0"/>
              </a:rPr>
              <a:t>George Brown (25,000 students)</a:t>
            </a:r>
          </a:p>
          <a:p>
            <a:pPr lvl="2"/>
            <a:endParaRPr lang="en-US" dirty="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smallest colleges are located in the north:</a:t>
            </a:r>
          </a:p>
          <a:p>
            <a:pPr marL="1085850" lvl="2" indent="-171450">
              <a:buFont typeface="Arial" pitchFamily="34" charset="0"/>
              <a:buChar char="•"/>
            </a:pPr>
            <a:r>
              <a:rPr lang="en-US" dirty="0" smtClean="0">
                <a:latin typeface="Arial" pitchFamily="34" charset="0"/>
                <a:cs typeface="Arial" pitchFamily="34" charset="0"/>
              </a:rPr>
              <a:t>Sault and Canadore  (3,300 students each)</a:t>
            </a:r>
          </a:p>
          <a:p>
            <a:pPr marL="1085850" lvl="2" indent="-171450">
              <a:buFont typeface="Arial" pitchFamily="34" charset="0"/>
              <a:buChar char="•"/>
            </a:pPr>
            <a:r>
              <a:rPr lang="en-US" dirty="0" smtClean="0">
                <a:latin typeface="Arial" pitchFamily="34" charset="0"/>
                <a:cs typeface="Arial" pitchFamily="34" charset="0"/>
              </a:rPr>
              <a:t>Northern (2,600 students) </a:t>
            </a:r>
          </a:p>
          <a:p>
            <a:pPr marL="1085850" lvl="2" indent="-171450">
              <a:buFont typeface="Arial" pitchFamily="34" charset="0"/>
              <a:buChar char="•"/>
            </a:pPr>
            <a:r>
              <a:rPr lang="en-US" dirty="0" smtClean="0">
                <a:latin typeface="Arial" pitchFamily="34" charset="0"/>
                <a:cs typeface="Arial" pitchFamily="34" charset="0"/>
              </a:rPr>
              <a:t>Boreal </a:t>
            </a:r>
            <a:r>
              <a:rPr lang="en-US" dirty="0">
                <a:latin typeface="Arial" pitchFamily="34" charset="0"/>
                <a:cs typeface="Arial" pitchFamily="34" charset="0"/>
              </a:rPr>
              <a:t>(2,100 students)</a:t>
            </a:r>
          </a:p>
          <a:p>
            <a:pPr marL="1085850" lvl="2" indent="-171450">
              <a:buFont typeface="Arial" pitchFamily="34" charset="0"/>
              <a:buChar char="•"/>
            </a:pP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Note:  These figures are for full enrolment and include: postsecondary, apprenticeship, collaborative programs, international, unfunded, etc.</a:t>
            </a:r>
            <a:endParaRPr lang="en-US" dirty="0">
              <a:latin typeface="Arial" pitchFamily="34" charset="0"/>
              <a:cs typeface="Arial" pitchFamily="34" charset="0"/>
            </a:endParaRPr>
          </a:p>
          <a:p>
            <a:pPr marL="628650" lvl="1" indent="-171450">
              <a:buFont typeface="Arial" pitchFamily="34" charset="0"/>
              <a:buChar char="•"/>
            </a:pP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endParaRPr lang="en-US" dirty="0"/>
          </a:p>
          <a:p>
            <a:pPr marL="285750" indent="-2857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586F30D-9447-4A25-8D2C-3EAB35695C50}" type="slidenum">
              <a:rPr lang="en-US" smtClean="0"/>
              <a:pPr/>
              <a:t>11</a:t>
            </a:fld>
            <a:endParaRPr lang="en-US" dirty="0"/>
          </a:p>
        </p:txBody>
      </p:sp>
    </p:spTree>
    <p:extLst>
      <p:ext uri="{BB962C8B-B14F-4D97-AF65-F5344CB8AC3E}">
        <p14:creationId xmlns:p14="http://schemas.microsoft.com/office/powerpoint/2010/main" xmlns="" val="259590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6ED657F1-B76A-424F-92B9-10927C6D4364}" type="slidenum">
              <a:rPr lang="en-US" smtClean="0"/>
              <a:pPr eaLnBrk="1" hangingPunct="1">
                <a:defRPr/>
              </a:pPr>
              <a:t>12</a:t>
            </a:fld>
            <a:endParaRPr lang="en-US" smtClean="0"/>
          </a:p>
        </p:txBody>
      </p:sp>
      <p:sp>
        <p:nvSpPr>
          <p:cNvPr id="50179"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92" tIns="46147" rIns="92292" bIns="46147" anchor="b"/>
          <a:lstStyle>
            <a:lvl1pPr defTabSz="922338" eaLnBrk="0" hangingPunct="0">
              <a:defRPr>
                <a:solidFill>
                  <a:schemeClr val="tx1"/>
                </a:solidFill>
                <a:latin typeface="Arial" charset="0"/>
                <a:ea typeface="ＭＳ Ｐゴシック" pitchFamily="34" charset="-128"/>
              </a:defRPr>
            </a:lvl1pPr>
            <a:lvl2pPr marL="742950" indent="-285750" defTabSz="922338" eaLnBrk="0" hangingPunct="0">
              <a:defRPr>
                <a:solidFill>
                  <a:schemeClr val="tx1"/>
                </a:solidFill>
                <a:latin typeface="Arial" charset="0"/>
                <a:ea typeface="ＭＳ Ｐゴシック" pitchFamily="34" charset="-128"/>
              </a:defRPr>
            </a:lvl2pPr>
            <a:lvl3pPr marL="1143000" indent="-228600" defTabSz="922338" eaLnBrk="0" hangingPunct="0">
              <a:defRPr>
                <a:solidFill>
                  <a:schemeClr val="tx1"/>
                </a:solidFill>
                <a:latin typeface="Arial" charset="0"/>
                <a:ea typeface="ＭＳ Ｐゴシック" pitchFamily="34" charset="-128"/>
              </a:defRPr>
            </a:lvl3pPr>
            <a:lvl4pPr marL="1600200" indent="-228600" defTabSz="922338" eaLnBrk="0" hangingPunct="0">
              <a:defRPr>
                <a:solidFill>
                  <a:schemeClr val="tx1"/>
                </a:solidFill>
                <a:latin typeface="Arial" charset="0"/>
                <a:ea typeface="ＭＳ Ｐゴシック" pitchFamily="34" charset="-128"/>
              </a:defRPr>
            </a:lvl4pPr>
            <a:lvl5pPr marL="2057400" indent="-228600" defTabSz="922338" eaLnBrk="0" hangingPunct="0">
              <a:defRPr>
                <a:solidFill>
                  <a:schemeClr val="tx1"/>
                </a:solidFill>
                <a:latin typeface="Arial" charset="0"/>
                <a:ea typeface="ＭＳ Ｐゴシック" pitchFamily="34" charset="-128"/>
              </a:defRPr>
            </a:lvl5pPr>
            <a:lvl6pPr marL="2514600" indent="-228600" defTabSz="922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22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22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2233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61BA87C-E7BC-40F0-BE4F-ED840685AE8B}" type="slidenum">
              <a:rPr lang="en-US" sz="1200"/>
              <a:pPr algn="r" eaLnBrk="1" hangingPunct="1"/>
              <a:t>12</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O_ppt_cover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2"/>
          <p:cNvSpPr>
            <a:spLocks noGrp="1" noChangeArrowheads="1"/>
          </p:cNvSpPr>
          <p:nvPr>
            <p:ph type="ctrTitle"/>
          </p:nvPr>
        </p:nvSpPr>
        <p:spPr bwMode="white">
          <a:xfrm>
            <a:off x="0" y="4800600"/>
            <a:ext cx="9144000" cy="533400"/>
          </a:xfrm>
        </p:spPr>
        <p:txBody>
          <a:bodyPr/>
          <a:lstStyle>
            <a:lvl1pPr algn="ctr">
              <a:defRPr sz="3000">
                <a:latin typeface="Arial Black" pitchFamily="34" charset="0"/>
              </a:defRPr>
            </a:lvl1pPr>
          </a:lstStyle>
          <a:p>
            <a:r>
              <a:rPr lang="en-US" smtClean="0"/>
              <a:t>Click to edit Master title style</a:t>
            </a:r>
            <a:endParaRPr lang="en-US" dirty="0"/>
          </a:p>
        </p:txBody>
      </p:sp>
      <p:sp>
        <p:nvSpPr>
          <p:cNvPr id="43011" name="Rectangle 3"/>
          <p:cNvSpPr>
            <a:spLocks noGrp="1" noChangeArrowheads="1"/>
          </p:cNvSpPr>
          <p:nvPr>
            <p:ph type="subTitle" idx="1"/>
          </p:nvPr>
        </p:nvSpPr>
        <p:spPr bwMode="white">
          <a:xfrm>
            <a:off x="0" y="5486400"/>
            <a:ext cx="9144000" cy="407987"/>
          </a:xfrm>
          <a:prstGeom prst="rect">
            <a:avLst/>
          </a:prstGeom>
        </p:spPr>
        <p:txBody>
          <a:bodyPr/>
          <a:lstStyle>
            <a:lvl1pPr marL="0" indent="0" algn="ctr">
              <a:buFontTx/>
              <a:buNone/>
              <a:defRPr sz="1800">
                <a:solidFill>
                  <a:schemeClr val="bg1"/>
                </a:solidFill>
              </a:defRPr>
            </a:lvl1pPr>
          </a:lstStyle>
          <a:p>
            <a:r>
              <a:rPr lang="en-US" smtClean="0"/>
              <a:t>Click to edit Master subtitle style</a:t>
            </a:r>
            <a:endParaRPr lang="en-US" dirty="0"/>
          </a:p>
        </p:txBody>
      </p:sp>
      <p:sp>
        <p:nvSpPr>
          <p:cNvPr id="5" name="Date Placeholder 4"/>
          <p:cNvSpPr>
            <a:spLocks noGrp="1" noChangeArrowheads="1"/>
          </p:cNvSpPr>
          <p:nvPr>
            <p:ph type="dt" sz="half" idx="10"/>
          </p:nvPr>
        </p:nvSpPr>
        <p:spPr bwMode="white">
          <a:xfrm>
            <a:off x="0" y="6059488"/>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2000">
                <a:solidFill>
                  <a:schemeClr val="bg1"/>
                </a:solidFill>
                <a:latin typeface="Arial" charset="0"/>
                <a:ea typeface="ＭＳ Ｐゴシック" pitchFamily="-126" charset="-128"/>
                <a:cs typeface="+mn-cs"/>
              </a:defRPr>
            </a:lvl1pPr>
          </a:lstStyle>
          <a:p>
            <a:pPr>
              <a:defRPr/>
            </a:pPr>
            <a:fld id="{0363E0EE-5127-462F-A536-989FA66B5436}" type="datetime1">
              <a:rPr lang="en-US"/>
              <a:pPr>
                <a:defRPr/>
              </a:pPr>
              <a:t>2/3/2014</a:t>
            </a:fld>
            <a:endParaRPr lang="en-US"/>
          </a:p>
        </p:txBody>
      </p:sp>
    </p:spTree>
    <p:extLst>
      <p:ext uri="{BB962C8B-B14F-4D97-AF65-F5344CB8AC3E}">
        <p14:creationId xmlns:p14="http://schemas.microsoft.com/office/powerpoint/2010/main" xmlns="" val="968045805"/>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55613" y="1293813"/>
            <a:ext cx="8382000" cy="4954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0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457200" y="6400800"/>
            <a:ext cx="1676400" cy="304800"/>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baseline="0"/>
            </a:lvl1pPr>
          </a:lstStyle>
          <a:p>
            <a:pPr lvl="0"/>
            <a:r>
              <a:rPr lang="en-US" smtClean="0"/>
              <a:t>Click to edit Master text styles</a:t>
            </a:r>
          </a:p>
        </p:txBody>
      </p:sp>
      <p:sp>
        <p:nvSpPr>
          <p:cNvPr id="12" name="Text Placeholder 11"/>
          <p:cNvSpPr>
            <a:spLocks noGrp="1"/>
          </p:cNvSpPr>
          <p:nvPr>
            <p:ph type="body" sz="quarter" idx="11"/>
          </p:nvPr>
        </p:nvSpPr>
        <p:spPr>
          <a:xfrm>
            <a:off x="2971800" y="6400800"/>
            <a:ext cx="3581400" cy="304800"/>
          </a:xfrm>
          <a:prstGeom prst="rect">
            <a:avLst/>
          </a:prstGeo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1200" baseline="0"/>
            </a:lvl1pPr>
          </a:lstStyle>
          <a:p>
            <a:pPr lvl="0"/>
            <a:r>
              <a:rPr lang="en-US" smtClean="0"/>
              <a:t>Click to edit Master text styles</a:t>
            </a:r>
          </a:p>
        </p:txBody>
      </p:sp>
      <p:sp>
        <p:nvSpPr>
          <p:cNvPr id="16" name="Text Placeholder 15"/>
          <p:cNvSpPr>
            <a:spLocks noGrp="1"/>
          </p:cNvSpPr>
          <p:nvPr>
            <p:ph type="body" sz="quarter" idx="12"/>
          </p:nvPr>
        </p:nvSpPr>
        <p:spPr>
          <a:xfrm>
            <a:off x="7848600" y="6400800"/>
            <a:ext cx="990600" cy="304800"/>
          </a:xfrm>
          <a:prstGeom prst="rect">
            <a:avLst/>
          </a:prstGeom>
        </p:spPr>
        <p:txBody>
          <a:bodyPr/>
          <a:lstStyle>
            <a:lvl1pPr algn="r">
              <a:buNone/>
              <a:defRPr sz="1200"/>
            </a:lvl1pPr>
          </a:lstStyle>
          <a:p>
            <a:pPr lvl="0"/>
            <a:r>
              <a:rPr lang="en-US" smtClean="0"/>
              <a:t>Click to edit Master text styles</a:t>
            </a:r>
          </a:p>
        </p:txBody>
      </p:sp>
    </p:spTree>
    <p:extLst>
      <p:ext uri="{BB962C8B-B14F-4D97-AF65-F5344CB8AC3E}">
        <p14:creationId xmlns:p14="http://schemas.microsoft.com/office/powerpoint/2010/main" xmlns="" val="1395705659"/>
      </p:ext>
    </p:extLst>
  </p:cSld>
  <p:clrMapOvr>
    <a:masterClrMapping/>
  </p:clrMapOvr>
  <p:transition>
    <p:randomBar dir="vert"/>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79248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fld id="{6077DFA0-18C6-49DE-B882-2118210E4B9A}" type="datetime1">
              <a:rPr lang="en-US"/>
              <a:pPr>
                <a:defRPr/>
              </a:pPr>
              <a:t>2/3/2014</a:t>
            </a:fld>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r>
              <a:rPr lang="en-US"/>
              <a:t>Association of Colleges of Applied Arts and Technology of Ontario</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r>
              <a:rPr lang="en-US"/>
              <a:t>                          </a:t>
            </a:r>
            <a:fld id="{3E61CC53-6470-4D90-AC95-19BDB8DE3653}" type="slidenum">
              <a:rPr lang="en-US"/>
              <a:pPr>
                <a:defRPr/>
              </a:pPr>
              <a:t>‹#›</a:t>
            </a:fld>
            <a:endParaRPr lang="en-US"/>
          </a:p>
        </p:txBody>
      </p:sp>
    </p:spTree>
    <p:extLst>
      <p:ext uri="{BB962C8B-B14F-4D97-AF65-F5344CB8AC3E}">
        <p14:creationId xmlns:p14="http://schemas.microsoft.com/office/powerpoint/2010/main" xmlns="" val="60048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7924800" cy="2133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886200"/>
            <a:ext cx="7924800" cy="2133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fld id="{B44F8C7B-FF0B-4644-92A4-2E50F99E43F3}" type="datetime1">
              <a:rPr lang="en-US"/>
              <a:pPr>
                <a:defRPr/>
              </a:pPr>
              <a:t>2/3/2014</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r>
              <a:rPr lang="en-US"/>
              <a:t>Association of Colleges of Applied Arts and Technology of Ontario</a:t>
            </a:r>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r>
              <a:rPr lang="en-US"/>
              <a:t>                          </a:t>
            </a:r>
            <a:fld id="{C2BDB532-FED5-4DBE-A23F-4C25615BA25C}" type="slidenum">
              <a:rPr lang="en-US"/>
              <a:pPr>
                <a:defRPr/>
              </a:pPr>
              <a:t>‹#›</a:t>
            </a:fld>
            <a:endParaRPr lang="en-US"/>
          </a:p>
        </p:txBody>
      </p:sp>
    </p:spTree>
    <p:extLst>
      <p:ext uri="{BB962C8B-B14F-4D97-AF65-F5344CB8AC3E}">
        <p14:creationId xmlns:p14="http://schemas.microsoft.com/office/powerpoint/2010/main" xmlns="" val="328776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0"/>
            <a:ext cx="7924800" cy="4419600"/>
          </a:xfrm>
          <a:prstGeom prst="rect">
            <a:avLst/>
          </a:prstGeom>
        </p:spPr>
        <p:txBody>
          <a:bodyPr/>
          <a:lstStyle/>
          <a:p>
            <a:pPr lvl="0"/>
            <a:endParaRPr lang="en-US" noProof="0"/>
          </a:p>
        </p:txBody>
      </p:sp>
      <p:sp>
        <p:nvSpPr>
          <p:cNvPr id="4" name="Date Placeholder 3"/>
          <p:cNvSpPr>
            <a:spLocks noGrp="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fld id="{4FF87F73-BAD1-472F-90B6-AA14F8A223A0}" type="datetime1">
              <a:rPr lang="en-US"/>
              <a:pPr>
                <a:defRPr/>
              </a:pPr>
              <a:t>2/3/2014</a:t>
            </a:fld>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r>
              <a:rPr lang="en-US"/>
              <a:t>Association of Colleges of Applied Arts and Technology of Ontario</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6" charset="-128"/>
                <a:cs typeface="+mn-cs"/>
              </a:defRPr>
            </a:lvl1pPr>
          </a:lstStyle>
          <a:p>
            <a:pPr>
              <a:defRPr/>
            </a:pPr>
            <a:r>
              <a:rPr lang="en-US"/>
              <a:t>                          </a:t>
            </a:r>
            <a:fld id="{E04503A4-4BD0-4234-8DF6-66F7085CF671}" type="slidenum">
              <a:rPr lang="en-US"/>
              <a:pPr>
                <a:defRPr/>
              </a:pPr>
              <a:t>‹#›</a:t>
            </a:fld>
            <a:endParaRPr lang="en-US"/>
          </a:p>
        </p:txBody>
      </p:sp>
    </p:spTree>
    <p:extLst>
      <p:ext uri="{BB962C8B-B14F-4D97-AF65-F5344CB8AC3E}">
        <p14:creationId xmlns:p14="http://schemas.microsoft.com/office/powerpoint/2010/main" xmlns="" val="189235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0582190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a:defRPr>
                <a:ea typeface="MS PGothic" pitchFamily="34" charset="-128"/>
                <a:cs typeface="+mn-cs"/>
              </a:defRPr>
            </a:lvl1pPr>
          </a:lstStyle>
          <a:p>
            <a:pPr>
              <a:defRPr/>
            </a:pPr>
            <a:fld id="{6AC4EB18-4E1C-45B4-A0CA-CDE38C49CE55}" type="datetime1">
              <a:rPr lang="en-US"/>
              <a:pPr>
                <a:defRPr/>
              </a:pPr>
              <a:t>2/3/2014</a:t>
            </a:fld>
            <a:endParaRPr 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a:defRPr>
                <a:ea typeface="MS PGothic" pitchFamily="34" charset="-128"/>
                <a:cs typeface="+mn-cs"/>
              </a:defRPr>
            </a:lvl1pPr>
          </a:lstStyle>
          <a:p>
            <a:pPr>
              <a:defRPr/>
            </a:pPr>
            <a:endParaRPr lang="en-US"/>
          </a:p>
        </p:txBody>
      </p:sp>
      <p:sp>
        <p:nvSpPr>
          <p:cNvPr id="7" name="Rectangle 7"/>
          <p:cNvSpPr>
            <a:spLocks noGrp="1" noChangeArrowheads="1"/>
          </p:cNvSpPr>
          <p:nvPr>
            <p:ph type="sldNum" sz="quarter" idx="12"/>
          </p:nvPr>
        </p:nvSpPr>
        <p:spPr>
          <a:xfrm>
            <a:off x="8266113" y="6492875"/>
            <a:ext cx="457200" cy="476250"/>
          </a:xfrm>
          <a:prstGeom prst="rect">
            <a:avLst/>
          </a:prstGeom>
        </p:spPr>
        <p:txBody>
          <a:bodyPr/>
          <a:lstStyle>
            <a:lvl1pPr>
              <a:defRPr>
                <a:ea typeface="MS PGothic" pitchFamily="34" charset="-128"/>
                <a:cs typeface="+mn-cs"/>
              </a:defRPr>
            </a:lvl1pPr>
          </a:lstStyle>
          <a:p>
            <a:pPr>
              <a:defRPr/>
            </a:pPr>
            <a:fld id="{0743E736-42FB-48FD-8332-A4D4F224EB77}" type="slidenum">
              <a:rPr lang="en-US"/>
              <a:pPr>
                <a:defRPr/>
              </a:pPr>
              <a:t>‹#›</a:t>
            </a:fld>
            <a:endParaRPr lang="en-US" dirty="0"/>
          </a:p>
        </p:txBody>
      </p:sp>
    </p:spTree>
    <p:extLst>
      <p:ext uri="{BB962C8B-B14F-4D97-AF65-F5344CB8AC3E}">
        <p14:creationId xmlns:p14="http://schemas.microsoft.com/office/powerpoint/2010/main" xmlns="" val="1049277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O_ppt_inside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0"/>
            <a:ext cx="9144000"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white">
          <a:xfrm>
            <a:off x="455613" y="365125"/>
            <a:ext cx="7240587"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88" r:id="rId1"/>
    <p:sldLayoutId id="2147484087" r:id="rId2"/>
    <p:sldLayoutId id="2147484089" r:id="rId3"/>
    <p:sldLayoutId id="2147484090" r:id="rId4"/>
    <p:sldLayoutId id="2147484091" r:id="rId5"/>
    <p:sldLayoutId id="2147484092" r:id="rId6"/>
    <p:sldLayoutId id="2147484093" r:id="rId7"/>
  </p:sldLayoutIdLst>
  <p:transition>
    <p:randomBar dir="vert"/>
  </p:transition>
  <p:hf hdr="0" ftr="0" dt="0"/>
  <p:txStyles>
    <p:titleStyle>
      <a:lvl1pPr algn="l" rtl="0" eaLnBrk="0" fontAlgn="base" hangingPunct="0">
        <a:spcBef>
          <a:spcPct val="0"/>
        </a:spcBef>
        <a:spcAft>
          <a:spcPct val="0"/>
        </a:spcAft>
        <a:defRPr sz="3600">
          <a:solidFill>
            <a:schemeClr val="bg1"/>
          </a:solidFill>
          <a:latin typeface="+mj-lt"/>
          <a:ea typeface="ＭＳ Ｐゴシック" pitchFamily="34" charset="-128"/>
          <a:cs typeface="ＭＳ Ｐゴシック"/>
        </a:defRPr>
      </a:lvl1pPr>
      <a:lvl2pPr algn="l" rtl="0" eaLnBrk="0" fontAlgn="base" hangingPunct="0">
        <a:spcBef>
          <a:spcPct val="0"/>
        </a:spcBef>
        <a:spcAft>
          <a:spcPct val="0"/>
        </a:spcAft>
        <a:defRPr sz="3600">
          <a:solidFill>
            <a:schemeClr val="bg1"/>
          </a:solidFill>
          <a:latin typeface="Arial" charset="0"/>
          <a:ea typeface="ＭＳ Ｐゴシック" pitchFamily="34" charset="-128"/>
          <a:cs typeface="ＭＳ Ｐゴシック"/>
        </a:defRPr>
      </a:lvl2pPr>
      <a:lvl3pPr algn="l" rtl="0" eaLnBrk="0" fontAlgn="base" hangingPunct="0">
        <a:spcBef>
          <a:spcPct val="0"/>
        </a:spcBef>
        <a:spcAft>
          <a:spcPct val="0"/>
        </a:spcAft>
        <a:defRPr sz="3600">
          <a:solidFill>
            <a:schemeClr val="bg1"/>
          </a:solidFill>
          <a:latin typeface="Arial" charset="0"/>
          <a:ea typeface="ＭＳ Ｐゴシック" pitchFamily="34" charset="-128"/>
          <a:cs typeface="ＭＳ Ｐゴシック"/>
        </a:defRPr>
      </a:lvl3pPr>
      <a:lvl4pPr algn="l" rtl="0" eaLnBrk="0" fontAlgn="base" hangingPunct="0">
        <a:spcBef>
          <a:spcPct val="0"/>
        </a:spcBef>
        <a:spcAft>
          <a:spcPct val="0"/>
        </a:spcAft>
        <a:defRPr sz="3600">
          <a:solidFill>
            <a:schemeClr val="bg1"/>
          </a:solidFill>
          <a:latin typeface="Arial" charset="0"/>
          <a:ea typeface="ＭＳ Ｐゴシック" pitchFamily="34" charset="-128"/>
          <a:cs typeface="ＭＳ Ｐゴシック"/>
        </a:defRPr>
      </a:lvl4pPr>
      <a:lvl5pPr algn="l" rtl="0" eaLnBrk="0" fontAlgn="base" hangingPunct="0">
        <a:spcBef>
          <a:spcPct val="0"/>
        </a:spcBef>
        <a:spcAft>
          <a:spcPct val="0"/>
        </a:spcAft>
        <a:defRPr sz="3600">
          <a:solidFill>
            <a:schemeClr val="bg1"/>
          </a:solidFill>
          <a:latin typeface="Arial" charset="0"/>
          <a:ea typeface="ＭＳ Ｐゴシック" pitchFamily="34" charset="-128"/>
          <a:cs typeface="ＭＳ Ｐゴシック"/>
        </a:defRPr>
      </a:lvl5pPr>
      <a:lvl6pPr marL="457200" algn="l" rtl="0" eaLnBrk="1" fontAlgn="base" hangingPunct="1">
        <a:spcBef>
          <a:spcPct val="0"/>
        </a:spcBef>
        <a:spcAft>
          <a:spcPct val="0"/>
        </a:spcAft>
        <a:defRPr sz="3600">
          <a:solidFill>
            <a:schemeClr val="bg1"/>
          </a:solidFill>
          <a:latin typeface="Arial" charset="0"/>
          <a:ea typeface="ＭＳ Ｐゴシック" pitchFamily="-126" charset="-128"/>
        </a:defRPr>
      </a:lvl6pPr>
      <a:lvl7pPr marL="914400" algn="l" rtl="0" eaLnBrk="1" fontAlgn="base" hangingPunct="1">
        <a:spcBef>
          <a:spcPct val="0"/>
        </a:spcBef>
        <a:spcAft>
          <a:spcPct val="0"/>
        </a:spcAft>
        <a:defRPr sz="3600">
          <a:solidFill>
            <a:schemeClr val="bg1"/>
          </a:solidFill>
          <a:latin typeface="Arial" charset="0"/>
          <a:ea typeface="ＭＳ Ｐゴシック" pitchFamily="-126" charset="-128"/>
        </a:defRPr>
      </a:lvl7pPr>
      <a:lvl8pPr marL="1371600" algn="l" rtl="0" eaLnBrk="1" fontAlgn="base" hangingPunct="1">
        <a:spcBef>
          <a:spcPct val="0"/>
        </a:spcBef>
        <a:spcAft>
          <a:spcPct val="0"/>
        </a:spcAft>
        <a:defRPr sz="3600">
          <a:solidFill>
            <a:schemeClr val="bg1"/>
          </a:solidFill>
          <a:latin typeface="Arial" charset="0"/>
          <a:ea typeface="ＭＳ Ｐゴシック" pitchFamily="-126" charset="-128"/>
        </a:defRPr>
      </a:lvl8pPr>
      <a:lvl9pPr marL="1828800" algn="l" rtl="0" eaLnBrk="1" fontAlgn="base" hangingPunct="1">
        <a:spcBef>
          <a:spcPct val="0"/>
        </a:spcBef>
        <a:spcAft>
          <a:spcPct val="0"/>
        </a:spcAft>
        <a:defRPr sz="3600">
          <a:solidFill>
            <a:schemeClr val="bg1"/>
          </a:solidFill>
          <a:latin typeface="Arial" charset="0"/>
          <a:ea typeface="ＭＳ Ｐゴシック" pitchFamily="-126" charset="-128"/>
        </a:defRPr>
      </a:lvl9pPr>
    </p:titleStyle>
    <p:bodyStyle>
      <a:lvl1pPr marL="342900" indent="-342900" algn="l" rtl="0" eaLnBrk="0" fontAlgn="base" hangingPunct="0">
        <a:spcBef>
          <a:spcPct val="20000"/>
        </a:spcBef>
        <a:spcAft>
          <a:spcPct val="0"/>
        </a:spcAft>
        <a:buChar char="•"/>
        <a:defRPr sz="2200">
          <a:solidFill>
            <a:srgbClr val="60513A"/>
          </a:solidFill>
          <a:latin typeface="+mn-lt"/>
          <a:ea typeface="ＭＳ Ｐゴシック" pitchFamily="34" charset="-128"/>
          <a:cs typeface="ＭＳ Ｐゴシック"/>
        </a:defRPr>
      </a:lvl1pPr>
      <a:lvl2pPr marL="742950" indent="-285750" algn="l" rtl="0" eaLnBrk="0" fontAlgn="base" hangingPunct="0">
        <a:spcBef>
          <a:spcPct val="20000"/>
        </a:spcBef>
        <a:spcAft>
          <a:spcPct val="0"/>
        </a:spcAft>
        <a:buChar char="–"/>
        <a:defRPr sz="2800">
          <a:solidFill>
            <a:srgbClr val="60513A"/>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har char="•"/>
        <a:defRPr sz="2400">
          <a:solidFill>
            <a:srgbClr val="60513A"/>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Char char="–"/>
        <a:defRPr sz="2000">
          <a:solidFill>
            <a:srgbClr val="60513A"/>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Char char="»"/>
        <a:defRPr sz="2000">
          <a:solidFill>
            <a:srgbClr val="60513A"/>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buChar char="»"/>
        <a:defRPr>
          <a:solidFill>
            <a:srgbClr val="60513A"/>
          </a:solidFill>
          <a:latin typeface="+mn-lt"/>
          <a:ea typeface="+mn-ea"/>
        </a:defRPr>
      </a:lvl6pPr>
      <a:lvl7pPr marL="2971800" indent="-228600" algn="l" rtl="0" eaLnBrk="1" fontAlgn="base" hangingPunct="1">
        <a:spcBef>
          <a:spcPct val="20000"/>
        </a:spcBef>
        <a:spcAft>
          <a:spcPct val="0"/>
        </a:spcAft>
        <a:buChar char="»"/>
        <a:defRPr>
          <a:solidFill>
            <a:srgbClr val="60513A"/>
          </a:solidFill>
          <a:latin typeface="+mn-lt"/>
          <a:ea typeface="+mn-ea"/>
        </a:defRPr>
      </a:lvl7pPr>
      <a:lvl8pPr marL="3429000" indent="-228600" algn="l" rtl="0" eaLnBrk="1" fontAlgn="base" hangingPunct="1">
        <a:spcBef>
          <a:spcPct val="20000"/>
        </a:spcBef>
        <a:spcAft>
          <a:spcPct val="0"/>
        </a:spcAft>
        <a:buChar char="»"/>
        <a:defRPr>
          <a:solidFill>
            <a:srgbClr val="60513A"/>
          </a:solidFill>
          <a:latin typeface="+mn-lt"/>
          <a:ea typeface="+mn-ea"/>
        </a:defRPr>
      </a:lvl8pPr>
      <a:lvl9pPr marL="3886200" indent="-228600" algn="l" rtl="0" eaLnBrk="1" fontAlgn="base" hangingPunct="1">
        <a:spcBef>
          <a:spcPct val="20000"/>
        </a:spcBef>
        <a:spcAft>
          <a:spcPct val="0"/>
        </a:spcAft>
        <a:buChar char="»"/>
        <a:defRPr>
          <a:solidFill>
            <a:srgbClr val="60513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Microsoft_Office_Excel_97-2003_Worksheet5.xls"/><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oleObject" Target="../embeddings/Microsoft_Office_Excel_97-2003_Worksheet6.xls"/><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oleObject" Target="../embeddings/Microsoft_Office_Excel_97-2003_Worksheet7.xls"/><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Chart8.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Microsoft_Office_Excel_97-2003_Worksheet9.xls"/><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Microsoft_Office_Excel_97-2003_Worksheet10.xls"/><Relationship Id="rId4" Type="http://schemas.openxmlformats.org/officeDocument/2006/relationships/image" Target="../media/image14.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Microsoft_Office_Excel_97-2003_Worksheet11.xls"/><Relationship Id="rId4" Type="http://schemas.openxmlformats.org/officeDocument/2006/relationships/image" Target="../media/image1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oleObject" Target="../embeddings/Microsoft_Office_Excel_97-2003_Worksheet12.xls"/></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ctrTitle"/>
          </p:nvPr>
        </p:nvSpPr>
        <p:spPr>
          <a:xfrm>
            <a:off x="0" y="5181600"/>
            <a:ext cx="9144000" cy="838200"/>
          </a:xfrm>
        </p:spPr>
        <p:txBody>
          <a:bodyPr/>
          <a:lstStyle/>
          <a:p>
            <a:pPr eaLnBrk="1" hangingPunct="1">
              <a:lnSpc>
                <a:spcPct val="80000"/>
              </a:lnSpc>
            </a:pPr>
            <a:r>
              <a:rPr lang="en-US" sz="3200" dirty="0" smtClean="0"/>
              <a:t>CMU presentation</a:t>
            </a:r>
            <a:br>
              <a:rPr lang="en-US" sz="3200" dirty="0" smtClean="0"/>
            </a:br>
            <a:r>
              <a:rPr lang="en-US" sz="3200" smtClean="0"/>
              <a:t>January 31, 2014</a:t>
            </a:r>
            <a:endParaRPr lang="en-US" dirty="0" smtClean="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381000"/>
            <a:ext cx="7924800" cy="609600"/>
          </a:xfrm>
        </p:spPr>
        <p:txBody>
          <a:bodyPr/>
          <a:lstStyle/>
          <a:p>
            <a:pPr algn="ctr" eaLnBrk="1" hangingPunct="1"/>
            <a:r>
              <a:rPr lang="en-US" sz="3200" b="1" dirty="0" smtClean="0"/>
              <a:t>We Are Located Throughout Ontario</a:t>
            </a:r>
          </a:p>
        </p:txBody>
      </p:sp>
      <p:sp>
        <p:nvSpPr>
          <p:cNvPr id="15364" name="Slide Number Placeholder 5"/>
          <p:cNvSpPr>
            <a:spLocks noGrp="1"/>
          </p:cNvSpPr>
          <p:nvPr>
            <p:ph type="sldNum" sz="quarter" idx="12"/>
          </p:nvPr>
        </p:nvSpPr>
        <p:spPr bwMode="auto">
          <a:xfrm>
            <a:off x="6705600" y="6248400"/>
            <a:ext cx="22860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600" dirty="0" smtClean="0">
                <a:solidFill>
                  <a:prstClr val="black"/>
                </a:solidFill>
              </a:rPr>
              <a:t>                          </a:t>
            </a:r>
            <a:fld id="{D8983E5C-35AF-4292-8500-5A91B8F7E4D4}" type="slidenum">
              <a:rPr lang="en-US" sz="1400" smtClean="0"/>
              <a:pPr>
                <a:defRPr/>
              </a:pPr>
              <a:t>10</a:t>
            </a:fld>
            <a:endParaRPr lang="en-US" sz="1400" dirty="0" smtClean="0"/>
          </a:p>
        </p:txBody>
      </p:sp>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3000"/>
                    </a14:imgEffect>
                  </a14:imgLayer>
                </a14:imgProps>
              </a:ext>
              <a:ext uri="{28A0092B-C50C-407E-A947-70E740481C1C}">
                <a14:useLocalDpi xmlns:a14="http://schemas.microsoft.com/office/drawing/2010/main" xmlns="" val="0"/>
              </a:ext>
            </a:extLst>
          </a:blip>
          <a:stretch>
            <a:fillRect/>
          </a:stretch>
        </p:blipFill>
        <p:spPr>
          <a:xfrm>
            <a:off x="1905000" y="1295400"/>
            <a:ext cx="5795375" cy="5191757"/>
          </a:xfrm>
          <a:prstGeom prst="rect">
            <a:avLst/>
          </a:prstGeom>
        </p:spPr>
      </p:pic>
    </p:spTree>
    <p:extLst>
      <p:ext uri="{BB962C8B-B14F-4D97-AF65-F5344CB8AC3E}">
        <p14:creationId xmlns:p14="http://schemas.microsoft.com/office/powerpoint/2010/main" xmlns="" val="16198576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5613" y="1293813"/>
            <a:ext cx="8382000" cy="44973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z="2400" dirty="0" smtClean="0"/>
          </a:p>
          <a:p>
            <a:pPr>
              <a:spcBef>
                <a:spcPts val="0"/>
              </a:spcBef>
              <a:spcAft>
                <a:spcPts val="600"/>
              </a:spcAft>
            </a:pPr>
            <a:r>
              <a:rPr lang="en-US" altLang="en-US" sz="2000" dirty="0" smtClean="0">
                <a:solidFill>
                  <a:schemeClr val="tx1"/>
                </a:solidFill>
              </a:rPr>
              <a:t>The objects of the colleges are to offer a comprehensive program of career-oriented, post-secondary education and training to assist individuals in finding and keeping employment, </a:t>
            </a:r>
            <a:r>
              <a:rPr lang="en-US" altLang="en-US" sz="2000" dirty="0">
                <a:solidFill>
                  <a:srgbClr val="C00000"/>
                </a:solidFill>
              </a:rPr>
              <a:t>to meet the needs of employers and the changing work environment and to support the economic and social development of their local and diverse communities.</a:t>
            </a:r>
          </a:p>
          <a:p>
            <a:pPr marL="914400" lvl="2" indent="0">
              <a:spcBef>
                <a:spcPts val="0"/>
              </a:spcBef>
              <a:buFontTx/>
              <a:buNone/>
            </a:pPr>
            <a:r>
              <a:rPr lang="en-US" altLang="en-US" sz="2000" b="1" dirty="0" smtClean="0">
                <a:solidFill>
                  <a:schemeClr val="tx1"/>
                </a:solidFill>
              </a:rPr>
              <a:t>	</a:t>
            </a:r>
            <a:r>
              <a:rPr lang="en-US" altLang="en-US" sz="1600" dirty="0" smtClean="0">
                <a:solidFill>
                  <a:schemeClr val="tx1"/>
                </a:solidFill>
              </a:rPr>
              <a:t>Ontario Colleges of Applied Arts and Technology Act, 2002</a:t>
            </a:r>
            <a:r>
              <a:rPr lang="en-US" altLang="en-US" dirty="0" smtClean="0"/>
              <a:t>	</a:t>
            </a:r>
          </a:p>
        </p:txBody>
      </p:sp>
      <p:sp>
        <p:nvSpPr>
          <p:cNvPr id="14339" name="Title 2"/>
          <p:cNvSpPr>
            <a:spLocks noGrp="1"/>
          </p:cNvSpPr>
          <p:nvPr>
            <p:ph type="title"/>
          </p:nvPr>
        </p:nvSpPr>
        <p:spPr>
          <a:xfrm>
            <a:off x="455613" y="365125"/>
            <a:ext cx="8231187" cy="701675"/>
          </a:xfrm>
        </p:spPr>
        <p:txBody>
          <a:bodyPr/>
          <a:lstStyle/>
          <a:p>
            <a:pPr algn="ctr"/>
            <a:r>
              <a:rPr lang="en-US" altLang="en-US" sz="3200" b="1" dirty="0" smtClean="0"/>
              <a:t>Our Mandate</a:t>
            </a:r>
          </a:p>
        </p:txBody>
      </p:sp>
      <p:sp>
        <p:nvSpPr>
          <p:cNvPr id="4" name="Slide Number Placeholder 4"/>
          <p:cNvSpPr txBox="1">
            <a:spLocks/>
          </p:cNvSpPr>
          <p:nvPr/>
        </p:nvSpPr>
        <p:spPr>
          <a:xfrm>
            <a:off x="8229600" y="6172200"/>
            <a:ext cx="457200" cy="476250"/>
          </a:xfrm>
          <a:prstGeom prst="rect">
            <a:avLst/>
          </a:prstGeom>
        </p:spPr>
        <p:txBody>
          <a:bodyPr/>
          <a:lstStyle>
            <a:lvl1pPr marL="342900" indent="-342900" algn="r" rtl="0" eaLnBrk="1" fontAlgn="base" hangingPunct="1">
              <a:spcBef>
                <a:spcPct val="20000"/>
              </a:spcBef>
              <a:spcAft>
                <a:spcPct val="0"/>
              </a:spcAft>
              <a:buNone/>
              <a:defRPr sz="1200">
                <a:solidFill>
                  <a:srgbClr val="60513A"/>
                </a:solidFill>
                <a:latin typeface="+mn-lt"/>
                <a:ea typeface="ＭＳ Ｐゴシック" pitchFamily="34" charset="-128"/>
                <a:cs typeface="ＭＳ Ｐゴシック"/>
              </a:defRPr>
            </a:lvl1pPr>
            <a:lvl2pPr marL="742950" indent="-285750" algn="l" rtl="0" eaLnBrk="1" fontAlgn="base" hangingPunct="1">
              <a:spcBef>
                <a:spcPct val="20000"/>
              </a:spcBef>
              <a:spcAft>
                <a:spcPct val="0"/>
              </a:spcAft>
              <a:buChar char="–"/>
              <a:defRPr sz="2800">
                <a:solidFill>
                  <a:srgbClr val="60513A"/>
                </a:solidFill>
                <a:latin typeface="+mn-lt"/>
                <a:ea typeface="ＭＳ Ｐゴシック" pitchFamily="34" charset="-128"/>
                <a:cs typeface="ＭＳ Ｐゴシック"/>
              </a:defRPr>
            </a:lvl2pPr>
            <a:lvl3pPr marL="1143000" indent="-228600" algn="l" rtl="0" eaLnBrk="1" fontAlgn="base" hangingPunct="1">
              <a:spcBef>
                <a:spcPct val="20000"/>
              </a:spcBef>
              <a:spcAft>
                <a:spcPct val="0"/>
              </a:spcAft>
              <a:buChar char="•"/>
              <a:defRPr sz="2400">
                <a:solidFill>
                  <a:srgbClr val="60513A"/>
                </a:solidFill>
                <a:latin typeface="+mn-lt"/>
                <a:ea typeface="ＭＳ Ｐゴシック" pitchFamily="34" charset="-128"/>
                <a:cs typeface="ＭＳ Ｐゴシック"/>
              </a:defRPr>
            </a:lvl3pPr>
            <a:lvl4pPr marL="1600200" indent="-228600" algn="l" rtl="0" eaLnBrk="1" fontAlgn="base" hangingPunct="1">
              <a:spcBef>
                <a:spcPct val="20000"/>
              </a:spcBef>
              <a:spcAft>
                <a:spcPct val="0"/>
              </a:spcAft>
              <a:buChar char="–"/>
              <a:defRPr sz="2000">
                <a:solidFill>
                  <a:srgbClr val="60513A"/>
                </a:solidFill>
                <a:latin typeface="+mn-lt"/>
                <a:ea typeface="ＭＳ Ｐゴシック" pitchFamily="34" charset="-128"/>
                <a:cs typeface="ＭＳ Ｐゴシック"/>
              </a:defRPr>
            </a:lvl4pPr>
            <a:lvl5pPr marL="2057400" indent="-228600" algn="l" rtl="0" eaLnBrk="1" fontAlgn="base" hangingPunct="1">
              <a:spcBef>
                <a:spcPct val="20000"/>
              </a:spcBef>
              <a:spcAft>
                <a:spcPct val="0"/>
              </a:spcAft>
              <a:buChar char="»"/>
              <a:defRPr sz="2000">
                <a:solidFill>
                  <a:srgbClr val="60513A"/>
                </a:solidFill>
                <a:latin typeface="+mn-lt"/>
                <a:ea typeface="ＭＳ Ｐゴシック" pitchFamily="34" charset="-128"/>
                <a:cs typeface="ＭＳ Ｐゴシック"/>
              </a:defRPr>
            </a:lvl5pPr>
            <a:lvl6pPr marL="2514600" indent="-228600" algn="l" rtl="0" eaLnBrk="1" fontAlgn="base" hangingPunct="1">
              <a:spcBef>
                <a:spcPct val="20000"/>
              </a:spcBef>
              <a:spcAft>
                <a:spcPct val="0"/>
              </a:spcAft>
              <a:buChar char="»"/>
              <a:defRPr>
                <a:solidFill>
                  <a:srgbClr val="60513A"/>
                </a:solidFill>
                <a:latin typeface="+mn-lt"/>
                <a:ea typeface="+mn-ea"/>
              </a:defRPr>
            </a:lvl6pPr>
            <a:lvl7pPr marL="2971800" indent="-228600" algn="l" rtl="0" eaLnBrk="1" fontAlgn="base" hangingPunct="1">
              <a:spcBef>
                <a:spcPct val="20000"/>
              </a:spcBef>
              <a:spcAft>
                <a:spcPct val="0"/>
              </a:spcAft>
              <a:buChar char="»"/>
              <a:defRPr>
                <a:solidFill>
                  <a:srgbClr val="60513A"/>
                </a:solidFill>
                <a:latin typeface="+mn-lt"/>
                <a:ea typeface="+mn-ea"/>
              </a:defRPr>
            </a:lvl7pPr>
            <a:lvl8pPr marL="3429000" indent="-228600" algn="l" rtl="0" eaLnBrk="1" fontAlgn="base" hangingPunct="1">
              <a:spcBef>
                <a:spcPct val="20000"/>
              </a:spcBef>
              <a:spcAft>
                <a:spcPct val="0"/>
              </a:spcAft>
              <a:buChar char="»"/>
              <a:defRPr>
                <a:solidFill>
                  <a:srgbClr val="60513A"/>
                </a:solidFill>
                <a:latin typeface="+mn-lt"/>
                <a:ea typeface="+mn-ea"/>
              </a:defRPr>
            </a:lvl8pPr>
            <a:lvl9pPr marL="3886200" indent="-228600" algn="l" rtl="0" eaLnBrk="1" fontAlgn="base" hangingPunct="1">
              <a:spcBef>
                <a:spcPct val="20000"/>
              </a:spcBef>
              <a:spcAft>
                <a:spcPct val="0"/>
              </a:spcAft>
              <a:buChar char="»"/>
              <a:defRPr>
                <a:solidFill>
                  <a:srgbClr val="60513A"/>
                </a:solidFill>
                <a:latin typeface="+mn-lt"/>
                <a:ea typeface="+mn-ea"/>
              </a:defRPr>
            </a:lvl9pPr>
          </a:lstStyle>
          <a:p>
            <a:pPr>
              <a:defRPr/>
            </a:pPr>
            <a:fld id="{D6DC8577-7808-4DE8-914D-45CA76FBA2C8}" type="slidenum">
              <a:rPr lang="en-US" sz="1400" smtClean="0">
                <a:solidFill>
                  <a:schemeClr val="tx1"/>
                </a:solidFill>
              </a:rPr>
              <a:pPr>
                <a:defRPr/>
              </a:pPr>
              <a:t>11</a:t>
            </a:fld>
            <a:endParaRPr lang="en-US" sz="1400" dirty="0">
              <a:solidFill>
                <a:schemeClr val="tx1"/>
              </a:solidFill>
            </a:endParaRPr>
          </a:p>
        </p:txBody>
      </p:sp>
    </p:spTree>
    <p:extLst>
      <p:ext uri="{BB962C8B-B14F-4D97-AF65-F5344CB8AC3E}">
        <p14:creationId xmlns:p14="http://schemas.microsoft.com/office/powerpoint/2010/main" xmlns="" val="3311083159"/>
      </p:ext>
    </p:extLst>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066800"/>
          </a:xfrm>
        </p:spPr>
        <p:txBody>
          <a:bodyPr/>
          <a:lstStyle/>
          <a:p>
            <a:pPr algn="ctr" eaLnBrk="1" hangingPunct="1"/>
            <a:r>
              <a:rPr lang="en-US" sz="3400" dirty="0" smtClean="0"/>
              <a:t>Learners/Clients Served by </a:t>
            </a:r>
            <a:br>
              <a:rPr lang="en-US" sz="3400" dirty="0" smtClean="0"/>
            </a:br>
            <a:r>
              <a:rPr lang="en-US" sz="3400" dirty="0" smtClean="0"/>
              <a:t>Ontario’s Colleges </a:t>
            </a:r>
          </a:p>
        </p:txBody>
      </p:sp>
      <p:sp>
        <p:nvSpPr>
          <p:cNvPr id="18435"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727103C8-8068-4138-B7AB-A93CDC5AEC02}" type="slidenum">
              <a:rPr lang="en-US" smtClean="0"/>
              <a:pPr>
                <a:defRPr/>
              </a:pPr>
              <a:t>12</a:t>
            </a:fld>
            <a:endParaRPr lang="en-US" smtClean="0"/>
          </a:p>
        </p:txBody>
      </p:sp>
      <p:sp>
        <p:nvSpPr>
          <p:cNvPr id="18436" name="Rectangle 5"/>
          <p:cNvSpPr>
            <a:spLocks noChangeArrowheads="1"/>
          </p:cNvSpPr>
          <p:nvPr/>
        </p:nvSpPr>
        <p:spPr bwMode="auto">
          <a:xfrm>
            <a:off x="2368550" y="1219200"/>
            <a:ext cx="42608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r>
              <a:rPr lang="en-US" sz="1600" dirty="0"/>
              <a:t>Estimated Annual Headcount = </a:t>
            </a:r>
            <a:r>
              <a:rPr lang="en-US" sz="1600" dirty="0" smtClean="0"/>
              <a:t>500,000+</a:t>
            </a:r>
            <a:endParaRPr lang="en-US" sz="1600" dirty="0"/>
          </a:p>
        </p:txBody>
      </p:sp>
      <p:sp>
        <p:nvSpPr>
          <p:cNvPr id="18437" name="Text Box 50"/>
          <p:cNvSpPr txBox="1">
            <a:spLocks noChangeArrowheads="1"/>
          </p:cNvSpPr>
          <p:nvPr/>
        </p:nvSpPr>
        <p:spPr bwMode="auto">
          <a:xfrm>
            <a:off x="381000" y="6286500"/>
            <a:ext cx="6858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sz="1000"/>
              <a:t>Source: MTCU; OCAS; CSES; Continuing Education Surveys; Colleges Ontario</a:t>
            </a:r>
          </a:p>
        </p:txBody>
      </p:sp>
      <p:graphicFrame>
        <p:nvGraphicFramePr>
          <p:cNvPr id="7" name="Chart 6"/>
          <p:cNvGraphicFramePr>
            <a:graphicFrameLocks noChangeAspect="1"/>
          </p:cNvGraphicFramePr>
          <p:nvPr>
            <p:extLst>
              <p:ext uri="{D42A27DB-BD31-4B8C-83A1-F6EECF244321}">
                <p14:modId xmlns:p14="http://schemas.microsoft.com/office/powerpoint/2010/main" xmlns="" val="1565317099"/>
              </p:ext>
            </p:extLst>
          </p:nvPr>
        </p:nvGraphicFramePr>
        <p:xfrm>
          <a:off x="152399" y="1555750"/>
          <a:ext cx="8587037" cy="4616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8153400" cy="838200"/>
          </a:xfrm>
        </p:spPr>
        <p:txBody>
          <a:bodyPr/>
          <a:lstStyle/>
          <a:p>
            <a:pPr eaLnBrk="1" hangingPunct="1"/>
            <a:r>
              <a:rPr lang="en-US" altLang="en-US" sz="3200" b="1" dirty="0" smtClean="0"/>
              <a:t>Colleges Reach A Variety of Groups</a:t>
            </a:r>
          </a:p>
        </p:txBody>
      </p:sp>
      <p:sp>
        <p:nvSpPr>
          <p:cNvPr id="19459" name="Content Placeholder 5"/>
          <p:cNvSpPr>
            <a:spLocks noGrp="1"/>
          </p:cNvSpPr>
          <p:nvPr>
            <p:ph idx="1"/>
          </p:nvPr>
        </p:nvSpPr>
        <p:spPr bwMode="auto">
          <a:xfrm>
            <a:off x="609600" y="1371600"/>
            <a:ext cx="8077200" cy="4419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2000"/>
              </a:lnSpc>
              <a:spcBef>
                <a:spcPts val="0"/>
              </a:spcBef>
              <a:defRPr/>
            </a:pPr>
            <a:r>
              <a:rPr lang="en-US" sz="1800" dirty="0" smtClean="0">
                <a:solidFill>
                  <a:schemeClr val="tx1"/>
                </a:solidFill>
              </a:rPr>
              <a:t>The average age of college applicants is 24 years</a:t>
            </a:r>
          </a:p>
          <a:p>
            <a:pPr>
              <a:lnSpc>
                <a:spcPts val="2000"/>
              </a:lnSpc>
              <a:spcBef>
                <a:spcPts val="0"/>
              </a:spcBef>
              <a:defRPr/>
            </a:pPr>
            <a:endParaRPr lang="en-US" sz="1800" dirty="0">
              <a:solidFill>
                <a:schemeClr val="tx1"/>
              </a:solidFill>
            </a:endParaRPr>
          </a:p>
          <a:p>
            <a:pPr>
              <a:lnSpc>
                <a:spcPts val="2000"/>
              </a:lnSpc>
              <a:spcBef>
                <a:spcPts val="0"/>
              </a:spcBef>
              <a:defRPr/>
            </a:pPr>
            <a:r>
              <a:rPr lang="en-US" sz="1800" dirty="0" smtClean="0">
                <a:solidFill>
                  <a:schemeClr val="tx1"/>
                </a:solidFill>
              </a:rPr>
              <a:t>55% </a:t>
            </a:r>
            <a:r>
              <a:rPr lang="en-US" sz="1800" dirty="0">
                <a:solidFill>
                  <a:schemeClr val="tx1"/>
                </a:solidFill>
              </a:rPr>
              <a:t>of </a:t>
            </a:r>
            <a:r>
              <a:rPr lang="en-US" sz="1800" dirty="0" smtClean="0">
                <a:solidFill>
                  <a:schemeClr val="tx1"/>
                </a:solidFill>
              </a:rPr>
              <a:t>applicants </a:t>
            </a:r>
            <a:r>
              <a:rPr lang="en-US" sz="1800" dirty="0">
                <a:solidFill>
                  <a:schemeClr val="tx1"/>
                </a:solidFill>
              </a:rPr>
              <a:t>report a </a:t>
            </a:r>
            <a:r>
              <a:rPr lang="en-US" sz="1800" dirty="0" smtClean="0">
                <a:solidFill>
                  <a:schemeClr val="tx1"/>
                </a:solidFill>
              </a:rPr>
              <a:t>household </a:t>
            </a:r>
            <a:r>
              <a:rPr lang="en-US" sz="1800" dirty="0">
                <a:solidFill>
                  <a:schemeClr val="tx1"/>
                </a:solidFill>
              </a:rPr>
              <a:t>income of $60,000 or less</a:t>
            </a:r>
          </a:p>
          <a:p>
            <a:pPr>
              <a:lnSpc>
                <a:spcPts val="2000"/>
              </a:lnSpc>
              <a:spcBef>
                <a:spcPts val="0"/>
              </a:spcBef>
              <a:defRPr/>
            </a:pPr>
            <a:endParaRPr lang="en-US" sz="1800" dirty="0" smtClean="0">
              <a:solidFill>
                <a:schemeClr val="tx1"/>
              </a:solidFill>
            </a:endParaRPr>
          </a:p>
          <a:p>
            <a:pPr>
              <a:lnSpc>
                <a:spcPts val="2000"/>
              </a:lnSpc>
              <a:spcBef>
                <a:spcPts val="0"/>
              </a:spcBef>
              <a:defRPr/>
            </a:pPr>
            <a:r>
              <a:rPr lang="en-US" sz="1800" dirty="0" smtClean="0">
                <a:solidFill>
                  <a:schemeClr val="tx1"/>
                </a:solidFill>
              </a:rPr>
              <a:t>16% </a:t>
            </a:r>
            <a:r>
              <a:rPr lang="en-US" sz="1800" dirty="0">
                <a:solidFill>
                  <a:schemeClr val="tx1"/>
                </a:solidFill>
              </a:rPr>
              <a:t>of </a:t>
            </a:r>
            <a:r>
              <a:rPr lang="en-US" sz="1800" dirty="0" smtClean="0">
                <a:solidFill>
                  <a:schemeClr val="tx1"/>
                </a:solidFill>
              </a:rPr>
              <a:t>applicants </a:t>
            </a:r>
            <a:r>
              <a:rPr lang="en-US" sz="1800" dirty="0">
                <a:solidFill>
                  <a:schemeClr val="tx1"/>
                </a:solidFill>
              </a:rPr>
              <a:t>were not born in </a:t>
            </a:r>
            <a:r>
              <a:rPr lang="en-US" sz="1800" dirty="0" smtClean="0">
                <a:solidFill>
                  <a:schemeClr val="tx1"/>
                </a:solidFill>
              </a:rPr>
              <a:t>Canada </a:t>
            </a:r>
          </a:p>
          <a:p>
            <a:pPr>
              <a:lnSpc>
                <a:spcPts val="2000"/>
              </a:lnSpc>
              <a:spcBef>
                <a:spcPts val="0"/>
              </a:spcBef>
              <a:defRPr/>
            </a:pPr>
            <a:endParaRPr lang="en-US" sz="1800" dirty="0">
              <a:solidFill>
                <a:schemeClr val="tx1"/>
              </a:solidFill>
            </a:endParaRPr>
          </a:p>
          <a:p>
            <a:pPr>
              <a:lnSpc>
                <a:spcPts val="2000"/>
              </a:lnSpc>
              <a:spcBef>
                <a:spcPts val="0"/>
              </a:spcBef>
              <a:defRPr/>
            </a:pPr>
            <a:r>
              <a:rPr lang="en-US" sz="1800" dirty="0" smtClean="0">
                <a:solidFill>
                  <a:schemeClr val="tx1"/>
                </a:solidFill>
              </a:rPr>
              <a:t>23% of applicants are first generation – with neither parent having attended PSE</a:t>
            </a:r>
            <a:endParaRPr lang="en-US" sz="1800" dirty="0">
              <a:solidFill>
                <a:schemeClr val="tx1"/>
              </a:solidFill>
            </a:endParaRPr>
          </a:p>
          <a:p>
            <a:pPr>
              <a:lnSpc>
                <a:spcPts val="2000"/>
              </a:lnSpc>
              <a:spcBef>
                <a:spcPts val="0"/>
              </a:spcBef>
              <a:defRPr/>
            </a:pPr>
            <a:endParaRPr lang="en-US" sz="1800" dirty="0" smtClean="0">
              <a:solidFill>
                <a:schemeClr val="tx1"/>
              </a:solidFill>
            </a:endParaRPr>
          </a:p>
          <a:p>
            <a:pPr>
              <a:lnSpc>
                <a:spcPts val="2000"/>
              </a:lnSpc>
              <a:spcBef>
                <a:spcPts val="0"/>
              </a:spcBef>
              <a:defRPr/>
            </a:pPr>
            <a:r>
              <a:rPr lang="en-US" sz="1800" dirty="0" smtClean="0">
                <a:solidFill>
                  <a:schemeClr val="tx1"/>
                </a:solidFill>
              </a:rPr>
              <a:t>20% of college students report neither French nor English as their first language</a:t>
            </a:r>
          </a:p>
          <a:p>
            <a:pPr>
              <a:lnSpc>
                <a:spcPts val="2000"/>
              </a:lnSpc>
              <a:spcBef>
                <a:spcPts val="0"/>
              </a:spcBef>
              <a:buFontTx/>
              <a:buNone/>
              <a:defRPr/>
            </a:pPr>
            <a:endParaRPr lang="en-US" sz="1800" dirty="0" smtClean="0">
              <a:solidFill>
                <a:schemeClr val="tx1"/>
              </a:solidFill>
            </a:endParaRPr>
          </a:p>
          <a:p>
            <a:pPr>
              <a:lnSpc>
                <a:spcPts val="2000"/>
              </a:lnSpc>
              <a:spcBef>
                <a:spcPts val="0"/>
              </a:spcBef>
              <a:defRPr/>
            </a:pPr>
            <a:r>
              <a:rPr lang="en-US" sz="1800" dirty="0" smtClean="0">
                <a:solidFill>
                  <a:schemeClr val="tx1"/>
                </a:solidFill>
              </a:rPr>
              <a:t>13% of college students use special needs/disability services</a:t>
            </a:r>
          </a:p>
          <a:p>
            <a:pPr>
              <a:lnSpc>
                <a:spcPts val="2000"/>
              </a:lnSpc>
              <a:spcBef>
                <a:spcPts val="0"/>
              </a:spcBef>
              <a:defRPr/>
            </a:pPr>
            <a:endParaRPr lang="en-US" sz="1800" dirty="0">
              <a:solidFill>
                <a:schemeClr val="tx1"/>
              </a:solidFill>
            </a:endParaRPr>
          </a:p>
          <a:p>
            <a:pPr lvl="0">
              <a:lnSpc>
                <a:spcPts val="2000"/>
              </a:lnSpc>
              <a:spcBef>
                <a:spcPts val="0"/>
              </a:spcBef>
              <a:defRPr/>
            </a:pPr>
            <a:r>
              <a:rPr lang="en-CA" sz="1800" dirty="0" smtClean="0">
                <a:solidFill>
                  <a:schemeClr val="tx1"/>
                </a:solidFill>
              </a:rPr>
              <a:t>2% of college </a:t>
            </a:r>
            <a:r>
              <a:rPr lang="en-CA" sz="1800" dirty="0">
                <a:solidFill>
                  <a:schemeClr val="tx1"/>
                </a:solidFill>
              </a:rPr>
              <a:t>students </a:t>
            </a:r>
            <a:r>
              <a:rPr lang="en-CA" sz="1800" dirty="0" smtClean="0">
                <a:solidFill>
                  <a:schemeClr val="tx1"/>
                </a:solidFill>
              </a:rPr>
              <a:t>self-identify </a:t>
            </a:r>
            <a:r>
              <a:rPr lang="en-CA" sz="1800" dirty="0">
                <a:solidFill>
                  <a:schemeClr val="tx1"/>
                </a:solidFill>
              </a:rPr>
              <a:t>as </a:t>
            </a:r>
            <a:r>
              <a:rPr lang="en-CA" sz="1800" dirty="0" smtClean="0">
                <a:solidFill>
                  <a:schemeClr val="tx1"/>
                </a:solidFill>
              </a:rPr>
              <a:t>Aboriginal – the same proportion as in the </a:t>
            </a:r>
            <a:r>
              <a:rPr lang="en-CA" sz="1800" dirty="0">
                <a:solidFill>
                  <a:schemeClr val="tx1"/>
                </a:solidFill>
              </a:rPr>
              <a:t>Ontario </a:t>
            </a:r>
            <a:r>
              <a:rPr lang="en-CA" sz="1800" dirty="0" smtClean="0">
                <a:solidFill>
                  <a:schemeClr val="tx1"/>
                </a:solidFill>
              </a:rPr>
              <a:t>population</a:t>
            </a:r>
            <a:endParaRPr lang="en-US" sz="1800" dirty="0" smtClean="0">
              <a:solidFill>
                <a:schemeClr val="tx1"/>
              </a:solidFill>
            </a:endParaRPr>
          </a:p>
          <a:p>
            <a:pPr>
              <a:spcBef>
                <a:spcPts val="0"/>
              </a:spcBef>
              <a:defRPr/>
            </a:pPr>
            <a:endParaRPr lang="en-US" sz="2000" dirty="0" smtClean="0">
              <a:solidFill>
                <a:schemeClr val="tx1"/>
              </a:solidFill>
            </a:endParaRPr>
          </a:p>
        </p:txBody>
      </p:sp>
      <p:sp>
        <p:nvSpPr>
          <p:cNvPr id="1126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100" dirty="0" smtClean="0"/>
              <a:t>                          </a:t>
            </a:r>
          </a:p>
        </p:txBody>
      </p:sp>
      <p:sp>
        <p:nvSpPr>
          <p:cNvPr id="11269" name="Text Box 6"/>
          <p:cNvSpPr txBox="1">
            <a:spLocks noChangeArrowheads="1"/>
          </p:cNvSpPr>
          <p:nvPr/>
        </p:nvSpPr>
        <p:spPr bwMode="auto">
          <a:xfrm>
            <a:off x="304800" y="6096000"/>
            <a:ext cx="7620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en-US" altLang="en-US" sz="1000" dirty="0"/>
              <a:t>Source: </a:t>
            </a:r>
            <a:r>
              <a:rPr lang="en-US" altLang="en-US" sz="1000" dirty="0" smtClean="0"/>
              <a:t>OCAS; Applicant Survey (Academica Group Inc.); Student </a:t>
            </a:r>
            <a:r>
              <a:rPr lang="en-US" altLang="en-US" sz="1000" dirty="0"/>
              <a:t>Satisfaction Survey (MTCU)</a:t>
            </a:r>
          </a:p>
        </p:txBody>
      </p:sp>
      <p:sp>
        <p:nvSpPr>
          <p:cNvPr id="6" name="Slide Number Placeholder 4"/>
          <p:cNvSpPr txBox="1">
            <a:spLocks/>
          </p:cNvSpPr>
          <p:nvPr/>
        </p:nvSpPr>
        <p:spPr>
          <a:xfrm>
            <a:off x="8229600" y="6172200"/>
            <a:ext cx="457200" cy="476250"/>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800" kern="1200">
                <a:solidFill>
                  <a:schemeClr val="tx1"/>
                </a:solidFill>
                <a:latin typeface="Arial" charset="0"/>
                <a:ea typeface="ＭＳ Ｐゴシック" pitchFamily="-126"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DC8577-7808-4DE8-914D-45CA76FBA2C8}" type="slidenum">
              <a:rPr lang="en-US" sz="1400" smtClean="0"/>
              <a:pPr>
                <a:defRPr/>
              </a:pPr>
              <a:t>13</a:t>
            </a:fld>
            <a:endParaRPr lang="en-US" sz="1400" dirty="0"/>
          </a:p>
        </p:txBody>
      </p:sp>
    </p:spTree>
    <p:extLst>
      <p:ext uri="{BB962C8B-B14F-4D97-AF65-F5344CB8AC3E}">
        <p14:creationId xmlns:p14="http://schemas.microsoft.com/office/powerpoint/2010/main" xmlns="" val="4077254023"/>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304800" y="0"/>
            <a:ext cx="8610600" cy="1066800"/>
          </a:xfrm>
        </p:spPr>
        <p:txBody>
          <a:bodyPr/>
          <a:lstStyle/>
          <a:p>
            <a:pPr algn="ctr"/>
            <a:r>
              <a:rPr lang="en-US" sz="3200" smtClean="0"/>
              <a:t>Comparing respondents with a </a:t>
            </a:r>
            <a:br>
              <a:rPr lang="en-US" sz="3200" smtClean="0"/>
            </a:br>
            <a:r>
              <a:rPr lang="en-US" sz="3200" smtClean="0"/>
              <a:t>college-level education</a:t>
            </a:r>
          </a:p>
        </p:txBody>
      </p:sp>
      <p:graphicFrame>
        <p:nvGraphicFramePr>
          <p:cNvPr id="3" name="Content Placeholder 4"/>
          <p:cNvGraphicFramePr>
            <a:graphicFrameLocks noGrp="1"/>
          </p:cNvGraphicFramePr>
          <p:nvPr>
            <p:ph idx="1"/>
          </p:nvPr>
        </p:nvGraphicFramePr>
        <p:xfrm>
          <a:off x="685800" y="1447800"/>
          <a:ext cx="3035300" cy="1925638"/>
        </p:xfrm>
        <a:graphic>
          <a:graphicData uri="http://schemas.openxmlformats.org/drawingml/2006/table">
            <a:tbl>
              <a:tblPr firstRow="1" bandRow="1">
                <a:tableStyleId>{7DF18680-E054-41AD-8BC1-D1AEF772440D}</a:tableStyleId>
              </a:tblPr>
              <a:tblGrid>
                <a:gridCol w="1517650"/>
                <a:gridCol w="1517650"/>
              </a:tblGrid>
              <a:tr h="914551">
                <a:tc gridSpan="2">
                  <a:txBody>
                    <a:bodyPr/>
                    <a:lstStyle/>
                    <a:p>
                      <a:r>
                        <a:rPr lang="en-CA" sz="1800" dirty="0" smtClean="0"/>
                        <a:t>Percent of population with a college-level</a:t>
                      </a:r>
                      <a:r>
                        <a:rPr lang="en-CA" sz="1800" baseline="0" dirty="0" smtClean="0"/>
                        <a:t> credential</a:t>
                      </a:r>
                      <a:endParaRPr lang="en-CA" sz="1800" dirty="0"/>
                    </a:p>
                  </a:txBody>
                  <a:tcPr marL="91459" marR="91459" marT="45728" marB="45728"/>
                </a:tc>
                <a:tc hMerge="1">
                  <a:txBody>
                    <a:bodyPr/>
                    <a:lstStyle/>
                    <a:p>
                      <a:endParaRPr lang="en-CA" dirty="0"/>
                    </a:p>
                  </a:txBody>
                  <a:tcPr/>
                </a:tc>
              </a:tr>
              <a:tr h="370901">
                <a:tc>
                  <a:txBody>
                    <a:bodyPr/>
                    <a:lstStyle/>
                    <a:p>
                      <a:r>
                        <a:rPr lang="en-CA" sz="1800" dirty="0" smtClean="0">
                          <a:solidFill>
                            <a:srgbClr val="FF0000"/>
                          </a:solidFill>
                        </a:rPr>
                        <a:t>Canada</a:t>
                      </a:r>
                      <a:endParaRPr lang="en-CA" sz="1800" dirty="0">
                        <a:solidFill>
                          <a:srgbClr val="FF0000"/>
                        </a:solidFill>
                      </a:endParaRPr>
                    </a:p>
                  </a:txBody>
                  <a:tcPr marL="91459" marR="91459" marT="45728" marB="45728"/>
                </a:tc>
                <a:tc>
                  <a:txBody>
                    <a:bodyPr/>
                    <a:lstStyle/>
                    <a:p>
                      <a:pPr algn="ctr"/>
                      <a:r>
                        <a:rPr lang="en-CA" sz="1800" dirty="0" smtClean="0">
                          <a:solidFill>
                            <a:srgbClr val="FF0000"/>
                          </a:solidFill>
                        </a:rPr>
                        <a:t>35</a:t>
                      </a:r>
                      <a:endParaRPr lang="en-CA" sz="1800" dirty="0">
                        <a:solidFill>
                          <a:srgbClr val="FF0000"/>
                        </a:solidFill>
                      </a:endParaRPr>
                    </a:p>
                  </a:txBody>
                  <a:tcPr marL="91459" marR="91459" marT="45728" marB="45728"/>
                </a:tc>
              </a:tr>
              <a:tr h="640186">
                <a:tc>
                  <a:txBody>
                    <a:bodyPr/>
                    <a:lstStyle/>
                    <a:p>
                      <a:r>
                        <a:rPr lang="en-CA" sz="1800" dirty="0" smtClean="0">
                          <a:solidFill>
                            <a:schemeClr val="accent3">
                              <a:lumMod val="75000"/>
                            </a:schemeClr>
                          </a:solidFill>
                        </a:rPr>
                        <a:t>OECD average</a:t>
                      </a:r>
                      <a:endParaRPr lang="en-CA" sz="1800" dirty="0">
                        <a:solidFill>
                          <a:schemeClr val="accent3">
                            <a:lumMod val="75000"/>
                          </a:schemeClr>
                        </a:solidFill>
                      </a:endParaRPr>
                    </a:p>
                  </a:txBody>
                  <a:tcPr marL="91459" marR="91459" marT="45728" marB="45728"/>
                </a:tc>
                <a:tc>
                  <a:txBody>
                    <a:bodyPr/>
                    <a:lstStyle/>
                    <a:p>
                      <a:pPr algn="ctr"/>
                      <a:r>
                        <a:rPr lang="en-CA" sz="1800" dirty="0" smtClean="0">
                          <a:solidFill>
                            <a:schemeClr val="accent3">
                              <a:lumMod val="75000"/>
                            </a:schemeClr>
                          </a:solidFill>
                        </a:rPr>
                        <a:t>15</a:t>
                      </a:r>
                      <a:endParaRPr lang="en-CA" sz="1800" dirty="0">
                        <a:solidFill>
                          <a:schemeClr val="accent3">
                            <a:lumMod val="75000"/>
                          </a:schemeClr>
                        </a:solidFill>
                      </a:endParaRPr>
                    </a:p>
                  </a:txBody>
                  <a:tcPr marL="91459" marR="91459" marT="45728" marB="45728"/>
                </a:tc>
              </a:tr>
            </a:tbl>
          </a:graphicData>
        </a:graphic>
      </p:graphicFrame>
      <p:graphicFrame>
        <p:nvGraphicFramePr>
          <p:cNvPr id="4" name="Content Placeholder 4"/>
          <p:cNvGraphicFramePr>
            <a:graphicFrameLocks/>
          </p:cNvGraphicFramePr>
          <p:nvPr/>
        </p:nvGraphicFramePr>
        <p:xfrm>
          <a:off x="5257800" y="1524000"/>
          <a:ext cx="3035300" cy="1925638"/>
        </p:xfrm>
        <a:graphic>
          <a:graphicData uri="http://schemas.openxmlformats.org/drawingml/2006/table">
            <a:tbl>
              <a:tblPr firstRow="1" bandRow="1">
                <a:tableStyleId>{7DF18680-E054-41AD-8BC1-D1AEF772440D}</a:tableStyleId>
              </a:tblPr>
              <a:tblGrid>
                <a:gridCol w="1517650"/>
                <a:gridCol w="1517650"/>
              </a:tblGrid>
              <a:tr h="914551">
                <a:tc gridSpan="2">
                  <a:txBody>
                    <a:bodyPr/>
                    <a:lstStyle/>
                    <a:p>
                      <a:r>
                        <a:rPr lang="en-CA" sz="1800" dirty="0" smtClean="0"/>
                        <a:t>Percent of college graduates who are immigrants</a:t>
                      </a:r>
                      <a:endParaRPr lang="en-CA" sz="1800" dirty="0"/>
                    </a:p>
                  </a:txBody>
                  <a:tcPr marL="91459" marR="91459" marT="45728" marB="45728"/>
                </a:tc>
                <a:tc hMerge="1">
                  <a:txBody>
                    <a:bodyPr/>
                    <a:lstStyle/>
                    <a:p>
                      <a:endParaRPr lang="en-CA" dirty="0"/>
                    </a:p>
                  </a:txBody>
                  <a:tcPr/>
                </a:tc>
              </a:tr>
              <a:tr h="370901">
                <a:tc>
                  <a:txBody>
                    <a:bodyPr/>
                    <a:lstStyle/>
                    <a:p>
                      <a:r>
                        <a:rPr lang="en-CA" sz="1800" dirty="0" smtClean="0">
                          <a:solidFill>
                            <a:srgbClr val="FF0000"/>
                          </a:solidFill>
                        </a:rPr>
                        <a:t>Canada</a:t>
                      </a:r>
                      <a:endParaRPr lang="en-CA" sz="1800" dirty="0">
                        <a:solidFill>
                          <a:srgbClr val="FF0000"/>
                        </a:solidFill>
                      </a:endParaRPr>
                    </a:p>
                  </a:txBody>
                  <a:tcPr marL="91459" marR="91459" marT="45728" marB="45728"/>
                </a:tc>
                <a:tc>
                  <a:txBody>
                    <a:bodyPr/>
                    <a:lstStyle/>
                    <a:p>
                      <a:pPr algn="ctr"/>
                      <a:r>
                        <a:rPr lang="en-CA" sz="1800" dirty="0" smtClean="0">
                          <a:solidFill>
                            <a:srgbClr val="FF0000"/>
                          </a:solidFill>
                        </a:rPr>
                        <a:t>21</a:t>
                      </a:r>
                      <a:endParaRPr lang="en-CA" sz="1800" dirty="0">
                        <a:solidFill>
                          <a:srgbClr val="FF0000"/>
                        </a:solidFill>
                      </a:endParaRPr>
                    </a:p>
                  </a:txBody>
                  <a:tcPr marL="91459" marR="91459" marT="45728" marB="45728"/>
                </a:tc>
              </a:tr>
              <a:tr h="640186">
                <a:tc>
                  <a:txBody>
                    <a:bodyPr/>
                    <a:lstStyle/>
                    <a:p>
                      <a:r>
                        <a:rPr lang="en-CA" sz="1800" dirty="0" smtClean="0">
                          <a:solidFill>
                            <a:schemeClr val="accent3">
                              <a:lumMod val="75000"/>
                            </a:schemeClr>
                          </a:solidFill>
                        </a:rPr>
                        <a:t>OECD average</a:t>
                      </a:r>
                      <a:endParaRPr lang="en-CA" sz="1800" dirty="0">
                        <a:solidFill>
                          <a:schemeClr val="accent3">
                            <a:lumMod val="75000"/>
                          </a:schemeClr>
                        </a:solidFill>
                      </a:endParaRPr>
                    </a:p>
                  </a:txBody>
                  <a:tcPr marL="91459" marR="91459" marT="45728" marB="45728"/>
                </a:tc>
                <a:tc>
                  <a:txBody>
                    <a:bodyPr/>
                    <a:lstStyle/>
                    <a:p>
                      <a:pPr algn="ctr"/>
                      <a:r>
                        <a:rPr lang="en-CA" sz="1800" dirty="0" smtClean="0">
                          <a:solidFill>
                            <a:schemeClr val="accent3">
                              <a:lumMod val="75000"/>
                            </a:schemeClr>
                          </a:solidFill>
                        </a:rPr>
                        <a:t>12</a:t>
                      </a:r>
                      <a:endParaRPr lang="en-CA" sz="1800" dirty="0">
                        <a:solidFill>
                          <a:schemeClr val="accent3">
                            <a:lumMod val="75000"/>
                          </a:schemeClr>
                        </a:solidFill>
                      </a:endParaRPr>
                    </a:p>
                  </a:txBody>
                  <a:tcPr marL="91459" marR="91459" marT="45728" marB="45728"/>
                </a:tc>
              </a:tr>
            </a:tbl>
          </a:graphicData>
        </a:graphic>
      </p:graphicFrame>
      <p:graphicFrame>
        <p:nvGraphicFramePr>
          <p:cNvPr id="5" name="Content Placeholder 4"/>
          <p:cNvGraphicFramePr>
            <a:graphicFrameLocks/>
          </p:cNvGraphicFramePr>
          <p:nvPr/>
        </p:nvGraphicFramePr>
        <p:xfrm>
          <a:off x="762000" y="3810000"/>
          <a:ext cx="3035300" cy="2473817"/>
        </p:xfrm>
        <a:graphic>
          <a:graphicData uri="http://schemas.openxmlformats.org/drawingml/2006/table">
            <a:tbl>
              <a:tblPr firstRow="1" bandRow="1">
                <a:tableStyleId>{7DF18680-E054-41AD-8BC1-D1AEF772440D}</a:tableStyleId>
              </a:tblPr>
              <a:tblGrid>
                <a:gridCol w="1517650"/>
                <a:gridCol w="1517650"/>
              </a:tblGrid>
              <a:tr h="1462664">
                <a:tc gridSpan="2">
                  <a:txBody>
                    <a:bodyPr/>
                    <a:lstStyle/>
                    <a:p>
                      <a:r>
                        <a:rPr lang="en-CA" sz="1800" dirty="0" smtClean="0"/>
                        <a:t>Percent of college graduates whose</a:t>
                      </a:r>
                      <a:r>
                        <a:rPr lang="en-CA" sz="1800" baseline="0" dirty="0" smtClean="0"/>
                        <a:t> mother tongue is different from the language of the assessment</a:t>
                      </a:r>
                      <a:endParaRPr lang="en-CA" sz="1800" dirty="0"/>
                    </a:p>
                  </a:txBody>
                  <a:tcPr marL="91459" marR="91459" marT="45708" marB="45708"/>
                </a:tc>
                <a:tc hMerge="1">
                  <a:txBody>
                    <a:bodyPr/>
                    <a:lstStyle/>
                    <a:p>
                      <a:endParaRPr lang="en-CA" dirty="0"/>
                    </a:p>
                  </a:txBody>
                  <a:tcPr/>
                </a:tc>
              </a:tr>
              <a:tr h="370745">
                <a:tc>
                  <a:txBody>
                    <a:bodyPr/>
                    <a:lstStyle/>
                    <a:p>
                      <a:r>
                        <a:rPr lang="en-CA" sz="1800" dirty="0" smtClean="0">
                          <a:solidFill>
                            <a:srgbClr val="FF0000"/>
                          </a:solidFill>
                        </a:rPr>
                        <a:t>Canada</a:t>
                      </a:r>
                      <a:endParaRPr lang="en-CA" sz="1800" dirty="0">
                        <a:solidFill>
                          <a:srgbClr val="FF0000"/>
                        </a:solidFill>
                      </a:endParaRPr>
                    </a:p>
                  </a:txBody>
                  <a:tcPr marL="91459" marR="91459" marT="45708" marB="45708"/>
                </a:tc>
                <a:tc>
                  <a:txBody>
                    <a:bodyPr/>
                    <a:lstStyle/>
                    <a:p>
                      <a:pPr algn="ctr"/>
                      <a:r>
                        <a:rPr lang="en-CA" sz="1800" dirty="0" smtClean="0">
                          <a:solidFill>
                            <a:srgbClr val="FF0000"/>
                          </a:solidFill>
                        </a:rPr>
                        <a:t>18</a:t>
                      </a:r>
                      <a:endParaRPr lang="en-CA" sz="1800" dirty="0">
                        <a:solidFill>
                          <a:srgbClr val="FF0000"/>
                        </a:solidFill>
                      </a:endParaRPr>
                    </a:p>
                  </a:txBody>
                  <a:tcPr marL="91459" marR="91459" marT="45708" marB="45708"/>
                </a:tc>
              </a:tr>
              <a:tr h="639916">
                <a:tc>
                  <a:txBody>
                    <a:bodyPr/>
                    <a:lstStyle/>
                    <a:p>
                      <a:r>
                        <a:rPr lang="en-CA" sz="1800" dirty="0" smtClean="0">
                          <a:solidFill>
                            <a:schemeClr val="accent3">
                              <a:lumMod val="75000"/>
                            </a:schemeClr>
                          </a:solidFill>
                        </a:rPr>
                        <a:t>OECD average</a:t>
                      </a:r>
                      <a:endParaRPr lang="en-CA" sz="1800" dirty="0">
                        <a:solidFill>
                          <a:schemeClr val="accent3">
                            <a:lumMod val="75000"/>
                          </a:schemeClr>
                        </a:solidFill>
                      </a:endParaRPr>
                    </a:p>
                  </a:txBody>
                  <a:tcPr marL="91459" marR="91459" marT="45708" marB="45708"/>
                </a:tc>
                <a:tc>
                  <a:txBody>
                    <a:bodyPr/>
                    <a:lstStyle/>
                    <a:p>
                      <a:pPr algn="ctr"/>
                      <a:r>
                        <a:rPr lang="en-CA" sz="1800" dirty="0" smtClean="0">
                          <a:solidFill>
                            <a:schemeClr val="accent3">
                              <a:lumMod val="75000"/>
                            </a:schemeClr>
                          </a:solidFill>
                        </a:rPr>
                        <a:t>8</a:t>
                      </a:r>
                      <a:endParaRPr lang="en-CA" sz="1800" dirty="0">
                        <a:solidFill>
                          <a:schemeClr val="accent3">
                            <a:lumMod val="75000"/>
                          </a:schemeClr>
                        </a:solidFill>
                      </a:endParaRPr>
                    </a:p>
                  </a:txBody>
                  <a:tcPr marL="91459" marR="91459" marT="45708" marB="45708"/>
                </a:tc>
              </a:tr>
            </a:tbl>
          </a:graphicData>
        </a:graphic>
      </p:graphicFrame>
      <p:graphicFrame>
        <p:nvGraphicFramePr>
          <p:cNvPr id="6" name="Content Placeholder 4"/>
          <p:cNvGraphicFramePr>
            <a:graphicFrameLocks/>
          </p:cNvGraphicFramePr>
          <p:nvPr/>
        </p:nvGraphicFramePr>
        <p:xfrm>
          <a:off x="5257800" y="3810000"/>
          <a:ext cx="3035300" cy="1925638"/>
        </p:xfrm>
        <a:graphic>
          <a:graphicData uri="http://schemas.openxmlformats.org/drawingml/2006/table">
            <a:tbl>
              <a:tblPr firstRow="1" bandRow="1">
                <a:tableStyleId>{7DF18680-E054-41AD-8BC1-D1AEF772440D}</a:tableStyleId>
              </a:tblPr>
              <a:tblGrid>
                <a:gridCol w="1517650"/>
                <a:gridCol w="1517650"/>
              </a:tblGrid>
              <a:tr h="914551">
                <a:tc gridSpan="2">
                  <a:txBody>
                    <a:bodyPr/>
                    <a:lstStyle/>
                    <a:p>
                      <a:r>
                        <a:rPr lang="en-CA" sz="1800" dirty="0" smtClean="0"/>
                        <a:t>Percent of college graduates who are indigenous persons</a:t>
                      </a:r>
                      <a:endParaRPr lang="en-CA" sz="1800" dirty="0"/>
                    </a:p>
                  </a:txBody>
                  <a:tcPr marL="91459" marR="91459" marT="45728" marB="45728"/>
                </a:tc>
                <a:tc hMerge="1">
                  <a:txBody>
                    <a:bodyPr/>
                    <a:lstStyle/>
                    <a:p>
                      <a:endParaRPr lang="en-CA" dirty="0"/>
                    </a:p>
                  </a:txBody>
                  <a:tcPr/>
                </a:tc>
              </a:tr>
              <a:tr h="370901">
                <a:tc>
                  <a:txBody>
                    <a:bodyPr/>
                    <a:lstStyle/>
                    <a:p>
                      <a:r>
                        <a:rPr lang="en-CA" sz="1800" dirty="0" smtClean="0">
                          <a:solidFill>
                            <a:srgbClr val="FF0000"/>
                          </a:solidFill>
                        </a:rPr>
                        <a:t>Canada*</a:t>
                      </a:r>
                      <a:endParaRPr lang="en-CA" sz="1800" dirty="0">
                        <a:solidFill>
                          <a:srgbClr val="FF0000"/>
                        </a:solidFill>
                      </a:endParaRPr>
                    </a:p>
                  </a:txBody>
                  <a:tcPr marL="91459" marR="91459" marT="45728" marB="45728"/>
                </a:tc>
                <a:tc>
                  <a:txBody>
                    <a:bodyPr/>
                    <a:lstStyle/>
                    <a:p>
                      <a:pPr algn="ctr"/>
                      <a:r>
                        <a:rPr lang="en-CA" sz="1800" dirty="0" smtClean="0">
                          <a:solidFill>
                            <a:srgbClr val="FF0000"/>
                          </a:solidFill>
                        </a:rPr>
                        <a:t>3</a:t>
                      </a:r>
                      <a:endParaRPr lang="en-CA" sz="1800" dirty="0">
                        <a:solidFill>
                          <a:srgbClr val="FF0000"/>
                        </a:solidFill>
                      </a:endParaRPr>
                    </a:p>
                  </a:txBody>
                  <a:tcPr marL="91459" marR="91459" marT="45728" marB="45728"/>
                </a:tc>
              </a:tr>
              <a:tr h="640186">
                <a:tc>
                  <a:txBody>
                    <a:bodyPr/>
                    <a:lstStyle/>
                    <a:p>
                      <a:r>
                        <a:rPr lang="en-CA" sz="1800" dirty="0" smtClean="0">
                          <a:solidFill>
                            <a:schemeClr val="accent3">
                              <a:lumMod val="75000"/>
                            </a:schemeClr>
                          </a:solidFill>
                        </a:rPr>
                        <a:t>OECD average</a:t>
                      </a:r>
                      <a:endParaRPr lang="en-CA" sz="1800" dirty="0">
                        <a:solidFill>
                          <a:schemeClr val="accent3">
                            <a:lumMod val="75000"/>
                          </a:schemeClr>
                        </a:solidFill>
                      </a:endParaRPr>
                    </a:p>
                  </a:txBody>
                  <a:tcPr marL="91459" marR="91459" marT="45728" marB="45728"/>
                </a:tc>
                <a:tc>
                  <a:txBody>
                    <a:bodyPr/>
                    <a:lstStyle/>
                    <a:p>
                      <a:pPr algn="ctr"/>
                      <a:r>
                        <a:rPr lang="en-CA" sz="1800" dirty="0" err="1" smtClean="0">
                          <a:solidFill>
                            <a:schemeClr val="accent3">
                              <a:lumMod val="75000"/>
                            </a:schemeClr>
                          </a:solidFill>
                        </a:rPr>
                        <a:t>n.a</a:t>
                      </a:r>
                      <a:r>
                        <a:rPr lang="en-CA" sz="1800" dirty="0" smtClean="0">
                          <a:solidFill>
                            <a:schemeClr val="accent3">
                              <a:lumMod val="75000"/>
                            </a:schemeClr>
                          </a:solidFill>
                        </a:rPr>
                        <a:t>.</a:t>
                      </a:r>
                      <a:endParaRPr lang="en-CA" sz="1800" dirty="0">
                        <a:solidFill>
                          <a:schemeClr val="accent3">
                            <a:lumMod val="75000"/>
                          </a:schemeClr>
                        </a:solidFill>
                      </a:endParaRPr>
                    </a:p>
                  </a:txBody>
                  <a:tcPr marL="91459" marR="91459" marT="45728" marB="45728"/>
                </a:tc>
              </a:tr>
            </a:tbl>
          </a:graphicData>
        </a:graphic>
      </p:graphicFrame>
      <p:sp>
        <p:nvSpPr>
          <p:cNvPr id="3127" name="TextBox 6"/>
          <p:cNvSpPr txBox="1">
            <a:spLocks noChangeArrowheads="1"/>
          </p:cNvSpPr>
          <p:nvPr/>
        </p:nvSpPr>
        <p:spPr bwMode="auto">
          <a:xfrm>
            <a:off x="4932363" y="6021388"/>
            <a:ext cx="25415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r>
              <a:rPr lang="en-CA" sz="1200"/>
              <a:t>* Aboriginal peoples living off-reserve</a:t>
            </a:r>
          </a:p>
        </p:txBody>
      </p:sp>
      <p:sp>
        <p:nvSpPr>
          <p:cNvPr id="3128" name="TextBox 1"/>
          <p:cNvSpPr txBox="1">
            <a:spLocks noChangeArrowheads="1"/>
          </p:cNvSpPr>
          <p:nvPr/>
        </p:nvSpPr>
        <p:spPr bwMode="auto">
          <a:xfrm>
            <a:off x="762000" y="6430963"/>
            <a:ext cx="7210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r>
              <a:rPr lang="en-US" sz="1200" i="1"/>
              <a:t>Source: OECD Programme for the International Assessment of Adult Competencies (PIAAC) in Canada</a:t>
            </a:r>
          </a:p>
        </p:txBody>
      </p:sp>
    </p:spTree>
    <p:extLst>
      <p:ext uri="{BB962C8B-B14F-4D97-AF65-F5344CB8AC3E}">
        <p14:creationId xmlns:p14="http://schemas.microsoft.com/office/powerpoint/2010/main" xmlns="" val="2569386054"/>
      </p:ext>
    </p:extLst>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85800" y="228600"/>
            <a:ext cx="8015288" cy="685800"/>
          </a:xfrm>
        </p:spPr>
        <p:txBody>
          <a:bodyPr/>
          <a:lstStyle/>
          <a:p>
            <a:pPr algn="ctr" eaLnBrk="1" hangingPunct="1"/>
            <a:r>
              <a:rPr lang="en-US" altLang="en-US" sz="3200" b="1" dirty="0" smtClean="0"/>
              <a:t>Many Pathways to College</a:t>
            </a:r>
          </a:p>
        </p:txBody>
      </p:sp>
      <p:sp>
        <p:nvSpPr>
          <p:cNvPr id="12292" name="Rectangle 4"/>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dirty="0"/>
          </a:p>
        </p:txBody>
      </p:sp>
      <p:sp>
        <p:nvSpPr>
          <p:cNvPr id="12293" name="Rectangle 1"/>
          <p:cNvSpPr>
            <a:spLocks noChangeArrowheads="1"/>
          </p:cNvSpPr>
          <p:nvPr/>
        </p:nvSpPr>
        <p:spPr bwMode="auto">
          <a:xfrm>
            <a:off x="685800" y="5198796"/>
            <a:ext cx="678180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CA" altLang="en-US" sz="1200" dirty="0">
                <a:cs typeface="Times New Roman" pitchFamily="18" charset="0"/>
              </a:rPr>
              <a:t>Direct</a:t>
            </a:r>
            <a:r>
              <a:rPr lang="en-CA" altLang="en-US" sz="1200" dirty="0" smtClean="0">
                <a:cs typeface="Times New Roman" pitchFamily="18" charset="0"/>
              </a:rPr>
              <a:t>:  Entered </a:t>
            </a:r>
            <a:r>
              <a:rPr lang="en-CA" altLang="en-US" sz="1200" dirty="0">
                <a:cs typeface="Times New Roman" pitchFamily="18" charset="0"/>
              </a:rPr>
              <a:t>college directly from secondary school</a:t>
            </a:r>
            <a:endParaRPr lang="en-US" altLang="en-US" sz="1200" dirty="0"/>
          </a:p>
          <a:p>
            <a:r>
              <a:rPr lang="en-CA" altLang="en-US" sz="1200" dirty="0">
                <a:cs typeface="Times New Roman" pitchFamily="18" charset="0"/>
              </a:rPr>
              <a:t>Delayed</a:t>
            </a:r>
            <a:r>
              <a:rPr lang="en-CA" altLang="en-US" sz="1200" dirty="0" smtClean="0">
                <a:cs typeface="Times New Roman" pitchFamily="18" charset="0"/>
              </a:rPr>
              <a:t>:  No </a:t>
            </a:r>
            <a:r>
              <a:rPr lang="en-CA" altLang="en-US" sz="1200" dirty="0">
                <a:cs typeface="Times New Roman" pitchFamily="18" charset="0"/>
              </a:rPr>
              <a:t>prior PSE experience, but did not enter directly from secondary school</a:t>
            </a:r>
            <a:endParaRPr lang="en-US" altLang="en-US" sz="1200" dirty="0"/>
          </a:p>
          <a:p>
            <a:r>
              <a:rPr lang="en-CA" altLang="en-US" sz="1200" dirty="0">
                <a:cs typeface="Times New Roman" pitchFamily="18" charset="0"/>
              </a:rPr>
              <a:t>Incomplete PSE</a:t>
            </a:r>
            <a:r>
              <a:rPr lang="en-CA" altLang="en-US" sz="1200" dirty="0" smtClean="0">
                <a:cs typeface="Times New Roman" pitchFamily="18" charset="0"/>
              </a:rPr>
              <a:t>:  Previous </a:t>
            </a:r>
            <a:r>
              <a:rPr lang="en-CA" altLang="en-US" sz="1200" dirty="0">
                <a:cs typeface="Times New Roman" pitchFamily="18" charset="0"/>
              </a:rPr>
              <a:t>PSE experience, without a completed credential </a:t>
            </a:r>
            <a:endParaRPr lang="en-US" altLang="en-US" sz="1200" dirty="0"/>
          </a:p>
          <a:p>
            <a:r>
              <a:rPr lang="en-CA" altLang="en-US" sz="1200" dirty="0">
                <a:cs typeface="Times New Roman" pitchFamily="18" charset="0"/>
              </a:rPr>
              <a:t>Complete PSE</a:t>
            </a:r>
            <a:r>
              <a:rPr lang="en-CA" altLang="en-US" sz="1200" dirty="0" smtClean="0">
                <a:cs typeface="Times New Roman" pitchFamily="18" charset="0"/>
              </a:rPr>
              <a:t>:  Previous </a:t>
            </a:r>
            <a:r>
              <a:rPr lang="en-CA" altLang="en-US" sz="1200" dirty="0">
                <a:cs typeface="Times New Roman" pitchFamily="18" charset="0"/>
              </a:rPr>
              <a:t>attainment of a diploma or degree</a:t>
            </a:r>
          </a:p>
          <a:p>
            <a:endParaRPr lang="en-CA" altLang="en-US" sz="1200" dirty="0">
              <a:cs typeface="Times New Roman" pitchFamily="18" charset="0"/>
            </a:endParaRPr>
          </a:p>
          <a:p>
            <a:r>
              <a:rPr lang="en-CA" altLang="en-US" sz="800" dirty="0" smtClean="0">
                <a:cs typeface="Times New Roman" pitchFamily="18" charset="0"/>
              </a:rPr>
              <a:t>Source: Student Satisfaction Survey 2012-13 (MTCU); Colleges Ontario</a:t>
            </a:r>
            <a:endParaRPr lang="en-CA" altLang="en-US" sz="800" dirty="0"/>
          </a:p>
        </p:txBody>
      </p:sp>
      <p:graphicFrame>
        <p:nvGraphicFramePr>
          <p:cNvPr id="6" name="Chart 5"/>
          <p:cNvGraphicFramePr>
            <a:graphicFrameLocks/>
          </p:cNvGraphicFramePr>
          <p:nvPr>
            <p:extLst>
              <p:ext uri="{D42A27DB-BD31-4B8C-83A1-F6EECF244321}">
                <p14:modId xmlns:p14="http://schemas.microsoft.com/office/powerpoint/2010/main" xmlns="" val="3402761529"/>
              </p:ext>
            </p:extLst>
          </p:nvPr>
        </p:nvGraphicFramePr>
        <p:xfrm>
          <a:off x="1905000" y="1295400"/>
          <a:ext cx="5715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r>
              <a:rPr lang="en-US" dirty="0" smtClean="0"/>
              <a:t>                          </a:t>
            </a:r>
            <a:fld id="{2623F00A-AEA6-4F39-AF63-F5193E977BAD}" type="slidenum">
              <a:rPr lang="en-US" sz="1400" smtClean="0"/>
              <a:pPr>
                <a:defRPr/>
              </a:pPr>
              <a:t>15</a:t>
            </a:fld>
            <a:endParaRPr lang="en-US" sz="1400" dirty="0"/>
          </a:p>
        </p:txBody>
      </p:sp>
    </p:spTree>
    <p:extLst>
      <p:ext uri="{BB962C8B-B14F-4D97-AF65-F5344CB8AC3E}">
        <p14:creationId xmlns:p14="http://schemas.microsoft.com/office/powerpoint/2010/main" xmlns="" val="610902110"/>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015288" cy="685800"/>
          </a:xfrm>
        </p:spPr>
        <p:txBody>
          <a:bodyPr/>
          <a:lstStyle/>
          <a:p>
            <a:pPr algn="ctr" eaLnBrk="1" hangingPunct="1"/>
            <a:r>
              <a:rPr lang="en-US" sz="3200" b="1" dirty="0" smtClean="0"/>
              <a:t>Main Goals for Enrolling in College</a:t>
            </a:r>
          </a:p>
        </p:txBody>
      </p:sp>
      <p:sp>
        <p:nvSpPr>
          <p:cNvPr id="21507" name="Slide Number Placeholder 8"/>
          <p:cNvSpPr>
            <a:spLocks noGrp="1"/>
          </p:cNvSpPr>
          <p:nvPr>
            <p:ph type="sldNum" sz="quarter" idx="12"/>
          </p:nvPr>
        </p:nvSpPr>
        <p:spPr bwMode="auto">
          <a:xfrm>
            <a:off x="8382000" y="6400800"/>
            <a:ext cx="5334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C453DEF4-3CE8-4DF1-BCE2-536358031E29}" type="slidenum">
              <a:rPr lang="en-US" sz="1400" smtClean="0">
                <a:solidFill>
                  <a:prstClr val="black"/>
                </a:solidFill>
              </a:rPr>
              <a:pPr>
                <a:defRPr/>
              </a:pPr>
              <a:t>16</a:t>
            </a:fld>
            <a:endParaRPr lang="en-US" sz="1400" dirty="0" smtClean="0">
              <a:solidFill>
                <a:prstClr val="black"/>
              </a:solidFill>
            </a:endParaRPr>
          </a:p>
        </p:txBody>
      </p:sp>
      <p:sp>
        <p:nvSpPr>
          <p:cNvPr id="2150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endParaRPr>
          </a:p>
        </p:txBody>
      </p:sp>
      <p:graphicFrame>
        <p:nvGraphicFramePr>
          <p:cNvPr id="8" name="Chart 7"/>
          <p:cNvGraphicFramePr>
            <a:graphicFrameLocks noChangeAspect="1"/>
          </p:cNvGraphicFramePr>
          <p:nvPr>
            <p:extLst>
              <p:ext uri="{D42A27DB-BD31-4B8C-83A1-F6EECF244321}">
                <p14:modId xmlns:p14="http://schemas.microsoft.com/office/powerpoint/2010/main" xmlns="" val="2568818503"/>
              </p:ext>
            </p:extLst>
          </p:nvPr>
        </p:nvGraphicFramePr>
        <p:xfrm>
          <a:off x="503917" y="1219200"/>
          <a:ext cx="8136166" cy="518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26007253"/>
              </p:ext>
            </p:extLst>
          </p:nvPr>
        </p:nvGraphicFramePr>
        <p:xfrm>
          <a:off x="990600" y="6248400"/>
          <a:ext cx="4114800" cy="152400"/>
        </p:xfrm>
        <a:graphic>
          <a:graphicData uri="http://schemas.openxmlformats.org/drawingml/2006/table">
            <a:tbl>
              <a:tblPr>
                <a:tableStyleId>{5C22544A-7EE6-4342-B048-85BDC9FD1C3A}</a:tableStyleId>
              </a:tblPr>
              <a:tblGrid>
                <a:gridCol w="4114800"/>
              </a:tblGrid>
              <a:tr h="152400">
                <a:tc>
                  <a:txBody>
                    <a:bodyPr/>
                    <a:lstStyle/>
                    <a:p>
                      <a:pPr algn="l" fontAlgn="b"/>
                      <a:r>
                        <a:rPr lang="en-US" sz="800" u="none" strike="noStrike" dirty="0">
                          <a:effectLst/>
                        </a:rPr>
                        <a:t>Source: 2012 Applicant Survey (Academic Group Inc.)</a:t>
                      </a:r>
                      <a:endParaRPr lang="en-US" sz="8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xmlns="" val="3412676153"/>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56430"/>
          </a:xfrm>
        </p:spPr>
        <p:txBody>
          <a:bodyPr/>
          <a:lstStyle/>
          <a:p>
            <a:pPr algn="ctr"/>
            <a:r>
              <a:rPr lang="en-US" sz="3200" b="1" dirty="0" smtClean="0"/>
              <a:t>Majority of PSE Entrants Choose College</a:t>
            </a:r>
            <a:endParaRPr lang="en-US" sz="3200" b="1" dirty="0"/>
          </a:p>
        </p:txBody>
      </p:sp>
      <p:sp>
        <p:nvSpPr>
          <p:cNvPr id="8" name="Content Placeholder 7"/>
          <p:cNvSpPr>
            <a:spLocks noGrp="1"/>
          </p:cNvSpPr>
          <p:nvPr>
            <p:ph idx="1"/>
          </p:nvPr>
        </p:nvSpPr>
        <p:spPr>
          <a:xfrm>
            <a:off x="609600" y="1447800"/>
            <a:ext cx="7924800" cy="4724400"/>
          </a:xfrm>
        </p:spPr>
        <p:txBody>
          <a:bodyPr/>
          <a:lstStyle/>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xmlns="" val="1281370202"/>
              </p:ext>
            </p:extLst>
          </p:nvPr>
        </p:nvGraphicFramePr>
        <p:xfrm>
          <a:off x="990600" y="5410200"/>
          <a:ext cx="6934204" cy="617896"/>
        </p:xfrm>
        <a:graphic>
          <a:graphicData uri="http://schemas.openxmlformats.org/drawingml/2006/table">
            <a:tbl>
              <a:tblPr/>
              <a:tblGrid>
                <a:gridCol w="671052"/>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gridCol w="223684"/>
              </a:tblGrid>
              <a:tr h="413417">
                <a:tc gridSpan="29">
                  <a:txBody>
                    <a:bodyPr/>
                    <a:lstStyle/>
                    <a:p>
                      <a:pPr algn="l" fontAlgn="b"/>
                      <a:r>
                        <a:rPr lang="en-US" sz="800" b="0" i="0" u="none" strike="noStrike" dirty="0">
                          <a:solidFill>
                            <a:srgbClr val="000000"/>
                          </a:solidFill>
                          <a:effectLst/>
                          <a:latin typeface="Calibri"/>
                        </a:rPr>
                        <a:t>Note: University and college data include first-year full-time undergraduate headcounts for fall 2012. Significant numbers of students also </a:t>
                      </a:r>
                      <a:r>
                        <a:rPr lang="en-US" sz="800" b="0" i="0" u="none" strike="noStrike" dirty="0" smtClean="0">
                          <a:solidFill>
                            <a:srgbClr val="000000"/>
                          </a:solidFill>
                          <a:effectLst/>
                          <a:latin typeface="Calibri"/>
                        </a:rPr>
                        <a:t>enroll </a:t>
                      </a:r>
                      <a:r>
                        <a:rPr lang="en-US" sz="800" b="0" i="0" u="none" strike="noStrike" dirty="0">
                          <a:solidFill>
                            <a:srgbClr val="000000"/>
                          </a:solidFill>
                          <a:effectLst/>
                          <a:latin typeface="Calibri"/>
                        </a:rPr>
                        <a:t>in colleges during the winter and spring intake periods, not shown in the above figure. New full-time CAAT apprentices planned for 2012-13 are included with the college data</a:t>
                      </a:r>
                      <a:r>
                        <a:rPr lang="en-US" sz="800" b="0" i="0" u="none" strike="noStrike" dirty="0" smtClean="0">
                          <a:solidFill>
                            <a:srgbClr val="000000"/>
                          </a:solidFill>
                          <a:effectLst/>
                          <a:latin typeface="Calibri"/>
                        </a:rPr>
                        <a:t>.</a:t>
                      </a:r>
                    </a:p>
                    <a:p>
                      <a:pPr algn="l" fontAlgn="b"/>
                      <a:endParaRPr lang="en-US" sz="800" b="0" i="0" u="none" strike="noStrike" dirty="0" smtClean="0">
                        <a:solidFill>
                          <a:srgbClr val="000000"/>
                        </a:solidFill>
                        <a:effectLst/>
                        <a:latin typeface="Calibri"/>
                      </a:endParaRPr>
                    </a:p>
                    <a:p>
                      <a:pPr algn="l" fontAlgn="b"/>
                      <a:r>
                        <a:rPr lang="en-US" sz="800" b="0" i="0" u="none" strike="noStrike" dirty="0" smtClean="0">
                          <a:solidFill>
                            <a:srgbClr val="000000"/>
                          </a:solidFill>
                          <a:effectLst/>
                          <a:latin typeface="Calibri"/>
                        </a:rPr>
                        <a:t> Source:</a:t>
                      </a:r>
                      <a:r>
                        <a:rPr lang="en-US" sz="800" b="0" i="0" u="none" strike="noStrike" baseline="0" dirty="0" smtClean="0">
                          <a:solidFill>
                            <a:srgbClr val="000000"/>
                          </a:solidFill>
                          <a:effectLst/>
                          <a:latin typeface="Calibri"/>
                        </a:rPr>
                        <a:t>  MTCU, OCAS.</a:t>
                      </a:r>
                      <a:endParaRPr lang="en-US" sz="800" b="0" i="0" u="none" strike="noStrike" dirty="0">
                        <a:solidFill>
                          <a:srgbClr val="000000"/>
                        </a:solidFill>
                        <a:effectLst/>
                        <a:latin typeface="Calibri"/>
                      </a:endParaRPr>
                    </a:p>
                  </a:txBody>
                  <a:tcPr marL="4148" marR="4148" marT="414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983">
                <a:tc>
                  <a:txBody>
                    <a:bodyPr/>
                    <a:lstStyle/>
                    <a:p>
                      <a:pPr algn="l" fontAlgn="b"/>
                      <a:endParaRPr lang="en-US" sz="8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148" marR="4148" marT="4148" marB="0" anchor="b">
                    <a:lnL>
                      <a:noFill/>
                    </a:lnL>
                    <a:lnR>
                      <a:noFill/>
                    </a:lnR>
                    <a:lnT>
                      <a:noFill/>
                    </a:lnT>
                    <a:lnB>
                      <a:noFill/>
                    </a:lnB>
                  </a:tcPr>
                </a:tc>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1466219060"/>
              </p:ext>
            </p:extLst>
          </p:nvPr>
        </p:nvGraphicFramePr>
        <p:xfrm>
          <a:off x="1143000" y="1371600"/>
          <a:ext cx="64008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fontAlgn="base">
              <a:spcBef>
                <a:spcPct val="0"/>
              </a:spcBef>
              <a:spcAft>
                <a:spcPct val="0"/>
              </a:spcAft>
              <a:defRPr/>
            </a:pPr>
            <a:r>
              <a:rPr lang="en-US" dirty="0" smtClean="0">
                <a:solidFill>
                  <a:prstClr val="black"/>
                </a:solidFill>
              </a:rPr>
              <a:t>                          </a:t>
            </a:r>
            <a:fld id="{3E61CC53-6470-4D90-AC95-19BDB8DE3653}" type="slidenum">
              <a:rPr lang="en-US" sz="1400" smtClean="0">
                <a:solidFill>
                  <a:prstClr val="black"/>
                </a:solidFill>
              </a:rPr>
              <a:pPr fontAlgn="base">
                <a:spcBef>
                  <a:spcPct val="0"/>
                </a:spcBef>
                <a:spcAft>
                  <a:spcPct val="0"/>
                </a:spcAft>
                <a:defRPr/>
              </a:pPr>
              <a:t>17</a:t>
            </a:fld>
            <a:endParaRPr lang="en-US" sz="1400" dirty="0">
              <a:solidFill>
                <a:prstClr val="black"/>
              </a:solidFill>
            </a:endParaRPr>
          </a:p>
        </p:txBody>
      </p:sp>
    </p:spTree>
    <p:extLst>
      <p:ext uri="{BB962C8B-B14F-4D97-AF65-F5344CB8AC3E}">
        <p14:creationId xmlns:p14="http://schemas.microsoft.com/office/powerpoint/2010/main" xmlns="" val="647982096"/>
      </p:ext>
    </p:extLst>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381000"/>
            <a:ext cx="8991600" cy="609600"/>
          </a:xfrm>
        </p:spPr>
        <p:txBody>
          <a:bodyPr/>
          <a:lstStyle/>
          <a:p>
            <a:pPr algn="ctr"/>
            <a:r>
              <a:rPr lang="en-CA" sz="2800" smtClean="0"/>
              <a:t>College Applicants: Direct from Secondary School </a:t>
            </a:r>
            <a:endParaRPr lang="en-US" sz="2800" smtClean="0"/>
          </a:p>
        </p:txBody>
      </p:sp>
      <p:graphicFrame>
        <p:nvGraphicFramePr>
          <p:cNvPr id="13315" name="Object 22"/>
          <p:cNvGraphicFramePr>
            <a:graphicFrameLocks/>
          </p:cNvGraphicFramePr>
          <p:nvPr/>
        </p:nvGraphicFramePr>
        <p:xfrm>
          <a:off x="1219200" y="1524000"/>
          <a:ext cx="6248400" cy="3824288"/>
        </p:xfrm>
        <a:graphic>
          <a:graphicData uri="http://schemas.openxmlformats.org/presentationml/2006/ole">
            <p:oleObj spid="_x0000_s53261" r:id="rId3" imgW="6248942" imgH="3822523" progId="Excel.Chart.8">
              <p:embed/>
            </p:oleObj>
          </a:graphicData>
        </a:graphic>
      </p:graphicFrame>
      <p:sp>
        <p:nvSpPr>
          <p:cNvPr id="13316" name="TextBox 4"/>
          <p:cNvSpPr txBox="1">
            <a:spLocks noChangeArrowheads="1"/>
          </p:cNvSpPr>
          <p:nvPr/>
        </p:nvSpPr>
        <p:spPr bwMode="auto">
          <a:xfrm>
            <a:off x="457200" y="5638800"/>
            <a:ext cx="83058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4300" indent="-1143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CA" sz="1800" dirty="0"/>
              <a:t>Although there was variation across the province, in general, the majority of </a:t>
            </a:r>
            <a:r>
              <a:rPr lang="en-US" sz="1800" dirty="0"/>
              <a:t>college applicants only applied to colleges in their home communities</a:t>
            </a:r>
            <a:r>
              <a:rPr lang="en-US" dirty="0"/>
              <a:t>.</a:t>
            </a:r>
          </a:p>
        </p:txBody>
      </p:sp>
      <p:sp>
        <p:nvSpPr>
          <p:cNvPr id="13317" name="TextBox 7"/>
          <p:cNvSpPr txBox="1">
            <a:spLocks noChangeArrowheads="1"/>
          </p:cNvSpPr>
          <p:nvPr/>
        </p:nvSpPr>
        <p:spPr bwMode="auto">
          <a:xfrm>
            <a:off x="152400" y="4648200"/>
            <a:ext cx="5181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100"/>
              <a:t>Local = within School Board area </a:t>
            </a:r>
          </a:p>
          <a:p>
            <a:r>
              <a:rPr lang="en-US" sz="1100"/>
              <a:t>Nearby = commuting distance </a:t>
            </a:r>
          </a:p>
          <a:p>
            <a:r>
              <a:rPr lang="en-US" sz="1100"/>
              <a:t>Other = student would have to live away from home</a:t>
            </a:r>
          </a:p>
          <a:p>
            <a:endParaRPr lang="en-US" sz="1100"/>
          </a:p>
        </p:txBody>
      </p:sp>
      <p:sp>
        <p:nvSpPr>
          <p:cNvPr id="9" name="Title 1"/>
          <p:cNvSpPr txBox="1">
            <a:spLocks/>
          </p:cNvSpPr>
          <p:nvPr/>
        </p:nvSpPr>
        <p:spPr bwMode="white">
          <a:xfrm>
            <a:off x="762000" y="1371600"/>
            <a:ext cx="7162800" cy="854075"/>
          </a:xfrm>
          <a:prstGeom prst="rect">
            <a:avLst/>
          </a:prstGeom>
          <a:noFill/>
          <a:ln w="9525">
            <a:noFill/>
            <a:miter lim="800000"/>
            <a:headEnd/>
            <a:tailEnd/>
          </a:ln>
        </p:spPr>
        <p:txBody>
          <a:bodyPr/>
          <a:lstStyle/>
          <a:p>
            <a:pPr>
              <a:defRPr/>
            </a:pPr>
            <a:r>
              <a:rPr lang="en-CA" b="1" u="sng" kern="0" dirty="0">
                <a:latin typeface="+mj-lt"/>
                <a:ea typeface="+mj-ea"/>
                <a:cs typeface="+mj-cs"/>
              </a:rPr>
              <a:t>College Application Patterns: Example from South-western Ontario School Boards</a:t>
            </a:r>
            <a:endParaRPr lang="en-US" b="1" u="sng" kern="0" dirty="0">
              <a:latin typeface="+mj-lt"/>
              <a:ea typeface="+mj-ea"/>
              <a:cs typeface="+mj-cs"/>
            </a:endParaRPr>
          </a:p>
        </p:txBody>
      </p:sp>
    </p:spTree>
    <p:extLst>
      <p:ext uri="{BB962C8B-B14F-4D97-AF65-F5344CB8AC3E}">
        <p14:creationId xmlns:p14="http://schemas.microsoft.com/office/powerpoint/2010/main" xmlns="" val="30041676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381000" y="228600"/>
            <a:ext cx="8610600" cy="685800"/>
          </a:xfrm>
        </p:spPr>
        <p:txBody>
          <a:bodyPr/>
          <a:lstStyle/>
          <a:p>
            <a:pPr algn="ctr" eaLnBrk="1" hangingPunct="1"/>
            <a:r>
              <a:rPr lang="en-US" sz="3200" dirty="0" smtClean="0"/>
              <a:t>College Graduates by Employment Sector</a:t>
            </a:r>
          </a:p>
        </p:txBody>
      </p:sp>
      <p:sp>
        <p:nvSpPr>
          <p:cNvPr id="23555" name="Slide Number Placeholder 7"/>
          <p:cNvSpPr>
            <a:spLocks noGrp="1"/>
          </p:cNvSpPr>
          <p:nvPr>
            <p:ph type="sldNum" sz="quarter" idx="12"/>
          </p:nvPr>
        </p:nvSpPr>
        <p:spPr bwMode="auto">
          <a:xfrm>
            <a:off x="8305800" y="6400800"/>
            <a:ext cx="638175"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1A502CC4-991A-461C-A138-3608335B7D78}" type="slidenum">
              <a:rPr lang="en-US" smtClean="0"/>
              <a:pPr>
                <a:defRPr/>
              </a:pPr>
              <a:t>19</a:t>
            </a:fld>
            <a:endParaRPr lang="en-US" smtClean="0"/>
          </a:p>
        </p:txBody>
      </p:sp>
      <p:sp>
        <p:nvSpPr>
          <p:cNvPr id="23556" name="Rectangle 5"/>
          <p:cNvSpPr>
            <a:spLocks noChangeArrowheads="1"/>
          </p:cNvSpPr>
          <p:nvPr/>
        </p:nvSpPr>
        <p:spPr bwMode="auto">
          <a:xfrm>
            <a:off x="0" y="11858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endParaRPr lang="en-US"/>
          </a:p>
        </p:txBody>
      </p:sp>
      <p:sp>
        <p:nvSpPr>
          <p:cNvPr id="23557" name="Rectangle 8"/>
          <p:cNvSpPr>
            <a:spLocks noChangeArrowheads="1"/>
          </p:cNvSpPr>
          <p:nvPr/>
        </p:nvSpPr>
        <p:spPr bwMode="auto">
          <a:xfrm>
            <a:off x="685800" y="6210928"/>
            <a:ext cx="35988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50000"/>
              </a:spcBef>
            </a:pPr>
            <a:r>
              <a:rPr lang="en-US" sz="1000" dirty="0"/>
              <a:t>Source: </a:t>
            </a:r>
            <a:r>
              <a:rPr lang="en-US" sz="1000" dirty="0" smtClean="0"/>
              <a:t>2012 </a:t>
            </a:r>
            <a:r>
              <a:rPr lang="en-US" sz="1000" dirty="0"/>
              <a:t>Employment Profile (MTCU); Colleges Ontario</a:t>
            </a:r>
          </a:p>
        </p:txBody>
      </p:sp>
      <p:sp>
        <p:nvSpPr>
          <p:cNvPr id="23558" name="Text Box 9"/>
          <p:cNvSpPr txBox="1">
            <a:spLocks noChangeArrowheads="1"/>
          </p:cNvSpPr>
          <p:nvPr/>
        </p:nvSpPr>
        <p:spPr bwMode="auto">
          <a:xfrm>
            <a:off x="304800" y="1285893"/>
            <a:ext cx="350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b="1" dirty="0" smtClean="0"/>
              <a:t>82,000 </a:t>
            </a:r>
            <a:r>
              <a:rPr lang="en-US" b="1" dirty="0"/>
              <a:t>graduates </a:t>
            </a:r>
            <a:r>
              <a:rPr lang="en-US" b="1" dirty="0" smtClean="0"/>
              <a:t>last year</a:t>
            </a:r>
            <a:endParaRPr lang="en-US" b="1"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1659346"/>
            <a:ext cx="7162800" cy="4500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5576499"/>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400" dirty="0" smtClean="0"/>
              <a:t>Technology </a:t>
            </a:r>
            <a:r>
              <a:rPr lang="en-CA" sz="2400" dirty="0"/>
              <a:t>and globalization are wiping out lower-skilled jobs faster, while steadily raising the skill level required for new jobs. More than ever now, lifelong learning is the key to getting into, and staying in, the middle class</a:t>
            </a:r>
            <a:r>
              <a:rPr lang="en-CA" sz="2400" dirty="0" smtClean="0"/>
              <a:t>.</a:t>
            </a:r>
          </a:p>
          <a:p>
            <a:pPr marL="0" indent="0">
              <a:buNone/>
            </a:pPr>
            <a:endParaRPr lang="en-US" sz="2400" dirty="0"/>
          </a:p>
          <a:p>
            <a:r>
              <a:rPr lang="en-CA" sz="2400" dirty="0"/>
              <a:t>…That’s why I prefer the new mantra floated by Clinton at the Democratic </a:t>
            </a:r>
            <a:r>
              <a:rPr lang="en-CA" sz="2400" dirty="0" smtClean="0"/>
              <a:t>convention: </a:t>
            </a:r>
            <a:r>
              <a:rPr lang="en-CA" sz="2400" dirty="0"/>
              <a:t>“We have to prepare more Americans for the new jobs that are being created in a world fuelled by new technology. That’s why investments in our people” — in more community </a:t>
            </a:r>
            <a:r>
              <a:rPr lang="en-CA" sz="2400" dirty="0" smtClean="0"/>
              <a:t>colleges and </a:t>
            </a:r>
            <a:r>
              <a:rPr lang="en-CA" sz="2400" dirty="0"/>
              <a:t>vocational-training classes — are more important than ever</a:t>
            </a:r>
            <a:r>
              <a:rPr lang="en-CA" sz="2400" dirty="0" smtClean="0"/>
              <a:t>.”</a:t>
            </a:r>
            <a:endParaRPr lang="en-CA" sz="2400" dirty="0"/>
          </a:p>
          <a:p>
            <a:pPr lvl="8"/>
            <a:r>
              <a:rPr lang="en-CA" dirty="0" smtClean="0"/>
              <a:t>Thomas Friedman, September 8, 2012</a:t>
            </a:r>
            <a:endParaRPr lang="en-US" dirty="0"/>
          </a:p>
          <a:p>
            <a:endParaRPr lang="en-US" dirty="0"/>
          </a:p>
        </p:txBody>
      </p:sp>
      <p:sp>
        <p:nvSpPr>
          <p:cNvPr id="3" name="Title 2"/>
          <p:cNvSpPr>
            <a:spLocks noGrp="1"/>
          </p:cNvSpPr>
          <p:nvPr>
            <p:ph type="title"/>
          </p:nvPr>
        </p:nvSpPr>
        <p:spPr>
          <a:xfrm>
            <a:off x="838200" y="228600"/>
            <a:ext cx="7240587" cy="701675"/>
          </a:xfrm>
        </p:spPr>
        <p:txBody>
          <a:bodyPr/>
          <a:lstStyle/>
          <a:p>
            <a:pPr algn="ctr"/>
            <a:r>
              <a:rPr lang="en-US" dirty="0" smtClean="0"/>
              <a:t>The Landscape Today</a:t>
            </a:r>
            <a:endParaRPr lang="en-US"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xmlns="" val="2043568975"/>
      </p:ext>
    </p:extLst>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Grp="1" noChangeArrowheads="1"/>
          </p:cNvSpPr>
          <p:nvPr>
            <p:ph type="title"/>
          </p:nvPr>
        </p:nvSpPr>
        <p:spPr>
          <a:xfrm>
            <a:off x="609600" y="228600"/>
            <a:ext cx="8015288" cy="914400"/>
          </a:xfrm>
        </p:spPr>
        <p:txBody>
          <a:bodyPr/>
          <a:lstStyle/>
          <a:p>
            <a:pPr algn="ctr" eaLnBrk="1" hangingPunct="1"/>
            <a:r>
              <a:rPr lang="en-US" dirty="0" smtClean="0"/>
              <a:t>New CAAT Apprenticeship Starts</a:t>
            </a:r>
          </a:p>
        </p:txBody>
      </p:sp>
      <p:sp>
        <p:nvSpPr>
          <p:cNvPr id="22531" name="Rectangle 6"/>
          <p:cNvSpPr>
            <a:spLocks noGrp="1" noChangeArrowheads="1"/>
          </p:cNvSpPr>
          <p:nvPr>
            <p:ph type="body" sz="half" idx="2"/>
          </p:nvPr>
        </p:nvSpPr>
        <p:spPr bwMode="auto">
          <a:xfrm>
            <a:off x="381000" y="5257800"/>
            <a:ext cx="8305800" cy="1295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dirty="0" smtClean="0">
                <a:solidFill>
                  <a:schemeClr val="tx1"/>
                </a:solidFill>
              </a:rPr>
              <a:t>New CAAT apprenticeship reached 40,643 in 2011-12.</a:t>
            </a:r>
          </a:p>
          <a:p>
            <a:pPr eaLnBrk="1" hangingPunct="1"/>
            <a:r>
              <a:rPr lang="en-CA" dirty="0" smtClean="0">
                <a:solidFill>
                  <a:schemeClr val="tx1"/>
                </a:solidFill>
              </a:rPr>
              <a:t>Ontario colleges deliver 87% of Ontario’s apprenticeship in-school training. </a:t>
            </a:r>
            <a:endParaRPr lang="en-US" dirty="0" smtClean="0">
              <a:solidFill>
                <a:schemeClr val="tx1"/>
              </a:solidFill>
            </a:endParaRPr>
          </a:p>
        </p:txBody>
      </p:sp>
      <p:sp>
        <p:nvSpPr>
          <p:cNvPr id="22532"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D89B4418-7973-4C61-AB0C-71A619CBC4B7}" type="slidenum">
              <a:rPr lang="en-US" smtClean="0"/>
              <a:pPr>
                <a:defRPr/>
              </a:pPr>
              <a:t>20</a:t>
            </a:fld>
            <a:endParaRPr lang="en-US" smtClean="0"/>
          </a:p>
        </p:txBody>
      </p:sp>
      <p:sp>
        <p:nvSpPr>
          <p:cNvPr id="22533" name="Text Box 9"/>
          <p:cNvSpPr txBox="1">
            <a:spLocks noChangeArrowheads="1"/>
          </p:cNvSpPr>
          <p:nvPr/>
        </p:nvSpPr>
        <p:spPr bwMode="auto">
          <a:xfrm>
            <a:off x="616744" y="5046662"/>
            <a:ext cx="27432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sz="1000" dirty="0"/>
              <a:t>Source: MTCU (total full- and part-time)</a:t>
            </a:r>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6744" y="1371600"/>
            <a:ext cx="7231856" cy="3675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a:xfrm>
            <a:off x="457200" y="274638"/>
            <a:ext cx="8229600" cy="487362"/>
          </a:xfrm>
        </p:spPr>
        <p:txBody>
          <a:bodyPr/>
          <a:lstStyle/>
          <a:p>
            <a:pPr marL="457200" indent="-457200" algn="ctr"/>
            <a:r>
              <a:rPr lang="en-US" dirty="0" smtClean="0"/>
              <a:t>College System Revenues</a:t>
            </a:r>
          </a:p>
        </p:txBody>
      </p:sp>
      <p:sp>
        <p:nvSpPr>
          <p:cNvPr id="24579"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85928F4-3955-4F53-8C24-A624C45AB490}" type="slidenum">
              <a:rPr lang="en-US" smtClean="0"/>
              <a:pPr eaLnBrk="1" hangingPunct="1">
                <a:defRPr/>
              </a:pPr>
              <a:t>21</a:t>
            </a:fld>
            <a:endParaRPr lang="en-US" smtClean="0"/>
          </a:p>
        </p:txBody>
      </p:sp>
      <p:graphicFrame>
        <p:nvGraphicFramePr>
          <p:cNvPr id="6" name="Chart 5"/>
          <p:cNvGraphicFramePr>
            <a:graphicFrameLocks/>
          </p:cNvGraphicFramePr>
          <p:nvPr>
            <p:extLst>
              <p:ext uri="{D42A27DB-BD31-4B8C-83A1-F6EECF244321}">
                <p14:modId xmlns:p14="http://schemas.microsoft.com/office/powerpoint/2010/main" xmlns="" val="433956159"/>
              </p:ext>
            </p:extLst>
          </p:nvPr>
        </p:nvGraphicFramePr>
        <p:xfrm>
          <a:off x="1143000" y="1371600"/>
          <a:ext cx="7086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457200" y="274638"/>
            <a:ext cx="8229600" cy="487362"/>
          </a:xfrm>
        </p:spPr>
        <p:txBody>
          <a:bodyPr/>
          <a:lstStyle/>
          <a:p>
            <a:pPr marL="457200" indent="-457200" algn="ctr"/>
            <a:r>
              <a:rPr lang="en-US" dirty="0" smtClean="0"/>
              <a:t>Interprovincial Funding Comparisons</a:t>
            </a:r>
          </a:p>
        </p:txBody>
      </p:sp>
      <p:sp>
        <p:nvSpPr>
          <p:cNvPr id="25603"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CD99956F-11F4-45A1-846B-FC40034670CC}" type="slidenum">
              <a:rPr lang="en-US" smtClean="0"/>
              <a:pPr eaLnBrk="1" hangingPunct="1">
                <a:defRPr/>
              </a:pPr>
              <a:t>22</a:t>
            </a:fld>
            <a:endParaRPr lang="en-US" smtClean="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1549223633"/>
              </p:ext>
            </p:extLst>
          </p:nvPr>
        </p:nvGraphicFramePr>
        <p:xfrm>
          <a:off x="914400" y="1371600"/>
          <a:ext cx="7543800" cy="4830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6466" y="76200"/>
            <a:ext cx="8015288" cy="914400"/>
          </a:xfrm>
        </p:spPr>
        <p:txBody>
          <a:bodyPr/>
          <a:lstStyle/>
          <a:p>
            <a:pPr algn="ctr" eaLnBrk="1" hangingPunct="1"/>
            <a:r>
              <a:rPr lang="en-CA" sz="3200" dirty="0" smtClean="0"/>
              <a:t>Key Performance Indicators</a:t>
            </a:r>
            <a:endParaRPr lang="en-US" sz="3200" dirty="0" smtClean="0"/>
          </a:p>
        </p:txBody>
      </p:sp>
      <p:sp>
        <p:nvSpPr>
          <p:cNvPr id="26627" name="Slide Number Placeholder 8"/>
          <p:cNvSpPr>
            <a:spLocks noGrp="1"/>
          </p:cNvSpPr>
          <p:nvPr>
            <p:ph type="sldNum" sz="quarter" idx="12"/>
          </p:nvPr>
        </p:nvSpPr>
        <p:spPr bwMode="auto">
          <a:xfrm>
            <a:off x="8382000" y="6400800"/>
            <a:ext cx="533400" cy="457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ED5CE7FD-18A7-4540-AB55-94094591283A}" type="slidenum">
              <a:rPr lang="en-US" smtClean="0"/>
              <a:pPr>
                <a:defRPr/>
              </a:pPr>
              <a:t>23</a:t>
            </a:fld>
            <a:endParaRPr lang="en-US" smtClean="0"/>
          </a:p>
        </p:txBody>
      </p:sp>
      <p:sp>
        <p:nvSpPr>
          <p:cNvPr id="266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endParaRPr lang="en-US"/>
          </a:p>
        </p:txBody>
      </p:sp>
      <p:sp>
        <p:nvSpPr>
          <p:cNvPr id="26629" name="Rectangle 21"/>
          <p:cNvSpPr>
            <a:spLocks noChangeArrowheads="1"/>
          </p:cNvSpPr>
          <p:nvPr/>
        </p:nvSpPr>
        <p:spPr bwMode="auto">
          <a:xfrm>
            <a:off x="457200" y="4800600"/>
            <a:ext cx="8382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80000"/>
              </a:lnSpc>
              <a:spcBef>
                <a:spcPct val="20000"/>
              </a:spcBef>
              <a:buFontTx/>
              <a:buChar char="•"/>
            </a:pPr>
            <a:r>
              <a:rPr lang="en-CA" sz="1400" dirty="0"/>
              <a:t>Ontario’s Colleges and Ontario’s Ministry of Training, Colleges and Universities have defined five Key Performance Indicators</a:t>
            </a:r>
          </a:p>
          <a:p>
            <a:pPr marL="342900" indent="-342900" eaLnBrk="0" hangingPunct="0">
              <a:lnSpc>
                <a:spcPct val="80000"/>
              </a:lnSpc>
              <a:spcBef>
                <a:spcPct val="20000"/>
              </a:spcBef>
            </a:pPr>
            <a:endParaRPr lang="en-CA" sz="1400" dirty="0"/>
          </a:p>
          <a:p>
            <a:pPr marL="342900" indent="-342900" eaLnBrk="0" hangingPunct="0">
              <a:lnSpc>
                <a:spcPct val="80000"/>
              </a:lnSpc>
              <a:spcBef>
                <a:spcPct val="20000"/>
              </a:spcBef>
              <a:buFontTx/>
              <a:buChar char="•"/>
            </a:pPr>
            <a:r>
              <a:rPr lang="en-CA" sz="1400" dirty="0"/>
              <a:t>Three of these indicators (graduate employment, graduate satisfaction, and employer satisfaction), are used to distribute performance funding to the colleges.</a:t>
            </a:r>
          </a:p>
          <a:p>
            <a:pPr marL="342900" indent="-342900" eaLnBrk="0" hangingPunct="0">
              <a:lnSpc>
                <a:spcPct val="80000"/>
              </a:lnSpc>
              <a:spcBef>
                <a:spcPct val="20000"/>
              </a:spcBef>
            </a:pPr>
            <a:endParaRPr lang="en-CA" sz="1400" dirty="0"/>
          </a:p>
          <a:p>
            <a:pPr marL="342900" indent="-342900" eaLnBrk="0" hangingPunct="0">
              <a:lnSpc>
                <a:spcPct val="80000"/>
              </a:lnSpc>
              <a:spcBef>
                <a:spcPct val="20000"/>
              </a:spcBef>
              <a:buFontTx/>
              <a:buChar char="•"/>
            </a:pPr>
            <a:r>
              <a:rPr lang="en-US" sz="1400" dirty="0"/>
              <a:t>The student survey is administered in class to all students beyond first semester, and the graduate &amp; employer surveys are telephone surveys administered six months after graduation.</a:t>
            </a:r>
          </a:p>
          <a:p>
            <a:pPr marL="342900" indent="-342900" eaLnBrk="0" hangingPunct="0">
              <a:lnSpc>
                <a:spcPct val="80000"/>
              </a:lnSpc>
              <a:spcBef>
                <a:spcPct val="20000"/>
              </a:spcBef>
              <a:buFontTx/>
              <a:buChar char="•"/>
            </a:pPr>
            <a:endParaRPr lang="en-US" sz="1400" dirty="0"/>
          </a:p>
        </p:txBody>
      </p:sp>
      <p:sp>
        <p:nvSpPr>
          <p:cNvPr id="26630" name="Text Box 33"/>
          <p:cNvSpPr txBox="1">
            <a:spLocks noChangeArrowheads="1"/>
          </p:cNvSpPr>
          <p:nvPr/>
        </p:nvSpPr>
        <p:spPr bwMode="auto">
          <a:xfrm>
            <a:off x="228600" y="1143000"/>
            <a:ext cx="137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sz="1400" dirty="0" smtClean="0"/>
              <a:t>2012-13 </a:t>
            </a:r>
            <a:r>
              <a:rPr lang="en-US" sz="1400" dirty="0"/>
              <a:t>Reporting Year</a:t>
            </a:r>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1219200"/>
            <a:ext cx="5715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a:p>
            <a:r>
              <a:rPr lang="en-US" dirty="0" smtClean="0">
                <a:solidFill>
                  <a:schemeClr val="tx1"/>
                </a:solidFill>
              </a:rPr>
              <a:t>Ontario’s </a:t>
            </a:r>
            <a:r>
              <a:rPr lang="en-US" dirty="0" err="1" smtClean="0">
                <a:solidFill>
                  <a:schemeClr val="tx1"/>
                </a:solidFill>
              </a:rPr>
              <a:t>labour</a:t>
            </a:r>
            <a:r>
              <a:rPr lang="en-US" dirty="0" smtClean="0">
                <a:solidFill>
                  <a:schemeClr val="tx1"/>
                </a:solidFill>
              </a:rPr>
              <a:t> market future</a:t>
            </a:r>
          </a:p>
          <a:p>
            <a:endParaRPr lang="en-US" dirty="0" smtClean="0">
              <a:solidFill>
                <a:schemeClr val="tx1"/>
              </a:solidFill>
            </a:endParaRPr>
          </a:p>
          <a:p>
            <a:r>
              <a:rPr lang="en-US" dirty="0" smtClean="0">
                <a:solidFill>
                  <a:schemeClr val="tx1"/>
                </a:solidFill>
              </a:rPr>
              <a:t>Fiscal pressures</a:t>
            </a:r>
          </a:p>
          <a:p>
            <a:pPr marL="0" indent="0">
              <a:buNone/>
            </a:pPr>
            <a:endParaRPr lang="en-US" dirty="0" smtClean="0">
              <a:solidFill>
                <a:schemeClr val="tx1"/>
              </a:solidFill>
            </a:endParaRPr>
          </a:p>
          <a:p>
            <a:r>
              <a:rPr lang="en-US" dirty="0" smtClean="0">
                <a:solidFill>
                  <a:schemeClr val="tx1"/>
                </a:solidFill>
              </a:rPr>
              <a:t>Potential new government directions, college response</a:t>
            </a:r>
          </a:p>
        </p:txBody>
      </p:sp>
      <p:sp>
        <p:nvSpPr>
          <p:cNvPr id="27651" name="Title 2"/>
          <p:cNvSpPr>
            <a:spLocks noGrp="1"/>
          </p:cNvSpPr>
          <p:nvPr>
            <p:ph type="title"/>
          </p:nvPr>
        </p:nvSpPr>
        <p:spPr>
          <a:xfrm>
            <a:off x="762000" y="228600"/>
            <a:ext cx="7240587" cy="701675"/>
          </a:xfrm>
        </p:spPr>
        <p:txBody>
          <a:bodyPr/>
          <a:lstStyle/>
          <a:p>
            <a:pPr algn="ctr"/>
            <a:r>
              <a:rPr lang="en-US" dirty="0" smtClean="0"/>
              <a:t>Challenges Ahead </a:t>
            </a:r>
          </a:p>
        </p:txBody>
      </p:sp>
      <p:sp>
        <p:nvSpPr>
          <p:cNvPr id="27652" name="Text Placeholder 3"/>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27653" name="Text Placeholder 4"/>
          <p:cNvSpPr>
            <a:spLocks noGrp="1"/>
          </p:cNvSpPr>
          <p:nvPr>
            <p:ph type="body"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27654" name="Text Placeholder 5"/>
          <p:cNvSpPr>
            <a:spLocks noGrp="1"/>
          </p:cNvSpPr>
          <p:nvPr>
            <p:ph type="body"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228600"/>
            <a:ext cx="7240587" cy="701675"/>
          </a:xfrm>
        </p:spPr>
        <p:txBody>
          <a:bodyPr/>
          <a:lstStyle/>
          <a:p>
            <a:pPr algn="ctr"/>
            <a:r>
              <a:rPr lang="en-US" dirty="0" smtClean="0"/>
              <a:t>Ontario’s </a:t>
            </a:r>
            <a:r>
              <a:rPr lang="en-US" dirty="0" err="1" smtClean="0"/>
              <a:t>Labour</a:t>
            </a:r>
            <a:r>
              <a:rPr lang="en-US" dirty="0" smtClean="0"/>
              <a:t> Market Future</a:t>
            </a:r>
          </a:p>
        </p:txBody>
      </p:sp>
      <p:graphicFrame>
        <p:nvGraphicFramePr>
          <p:cNvPr id="4" name="Chart 3"/>
          <p:cNvGraphicFramePr>
            <a:graphicFrameLocks/>
          </p:cNvGraphicFramePr>
          <p:nvPr/>
        </p:nvGraphicFramePr>
        <p:xfrm>
          <a:off x="2895600" y="1600200"/>
          <a:ext cx="3505200" cy="4295775"/>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Slide Number Placeholder 3"/>
          <p:cNvSpPr txBox="1">
            <a:spLocks/>
          </p:cNvSpPr>
          <p:nvPr/>
        </p:nvSpPr>
        <p:spPr bwMode="auto">
          <a:xfrm>
            <a:off x="8153400" y="63246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956A44F-F202-4654-9E58-EB9E3184F718}" type="slidenum">
              <a:rPr lang="en-US" sz="1100">
                <a:solidFill>
                  <a:srgbClr val="000000"/>
                </a:solidFill>
              </a:rPr>
              <a:pPr eaLnBrk="1" hangingPunct="1"/>
              <a:t>25</a:t>
            </a:fld>
            <a:endParaRPr lang="en-US" sz="1100">
              <a:solidFill>
                <a:srgbClr val="00000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4294967295"/>
          </p:nvPr>
        </p:nvSpPr>
        <p:spPr bwMode="auto">
          <a:xfrm>
            <a:off x="8451850" y="6508750"/>
            <a:ext cx="4572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9648CCF-7201-450C-9123-872E562B923C}" type="slidenum">
              <a:rPr lang="en-US" sz="1100"/>
              <a:pPr eaLnBrk="1" hangingPunct="1"/>
              <a:t>26</a:t>
            </a:fld>
            <a:endParaRPr lang="en-US" sz="1100"/>
          </a:p>
        </p:txBody>
      </p:sp>
      <p:grpSp>
        <p:nvGrpSpPr>
          <p:cNvPr id="29699" name="Group 12"/>
          <p:cNvGrpSpPr>
            <a:grpSpLocks/>
          </p:cNvGrpSpPr>
          <p:nvPr/>
        </p:nvGrpSpPr>
        <p:grpSpPr bwMode="auto">
          <a:xfrm>
            <a:off x="533400" y="1524000"/>
            <a:ext cx="8382000" cy="4191000"/>
            <a:chOff x="533400" y="1905000"/>
            <a:chExt cx="8229600" cy="3058197"/>
          </a:xfrm>
        </p:grpSpPr>
        <p:sp>
          <p:nvSpPr>
            <p:cNvPr id="29703" name="TextBox 4"/>
            <p:cNvSpPr txBox="1">
              <a:spLocks noChangeArrowheads="1"/>
            </p:cNvSpPr>
            <p:nvPr/>
          </p:nvSpPr>
          <p:spPr bwMode="auto">
            <a:xfrm>
              <a:off x="533400" y="3124200"/>
              <a:ext cx="2971800" cy="1323168"/>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CA" sz="2000"/>
                <a:t>Destination</a:t>
              </a:r>
            </a:p>
            <a:p>
              <a:pPr algn="ctr" eaLnBrk="1" hangingPunct="1"/>
              <a:r>
                <a:rPr lang="en-CA" sz="2000"/>
                <a:t>Of Students</a:t>
              </a:r>
            </a:p>
            <a:p>
              <a:pPr algn="ctr" eaLnBrk="1" hangingPunct="1"/>
              <a:r>
                <a:rPr lang="en-CA" sz="2000"/>
                <a:t>After 4 or 5 Years of Secondary School</a:t>
              </a:r>
              <a:endParaRPr lang="en-US" sz="2000"/>
            </a:p>
          </p:txBody>
        </p:sp>
        <p:sp>
          <p:nvSpPr>
            <p:cNvPr id="29704" name="TextBox 5"/>
            <p:cNvSpPr txBox="1">
              <a:spLocks noChangeArrowheads="1"/>
            </p:cNvSpPr>
            <p:nvPr/>
          </p:nvSpPr>
          <p:spPr bwMode="auto">
            <a:xfrm>
              <a:off x="4800600" y="1905000"/>
              <a:ext cx="2362200" cy="1877052"/>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CA"/>
                <a:t>University, 34%</a:t>
              </a:r>
            </a:p>
            <a:p>
              <a:pPr eaLnBrk="1" hangingPunct="1"/>
              <a:endParaRPr lang="en-CA"/>
            </a:p>
            <a:p>
              <a:pPr eaLnBrk="1" hangingPunct="1"/>
              <a:r>
                <a:rPr lang="en-CA"/>
                <a:t>College, 20%</a:t>
              </a:r>
            </a:p>
            <a:p>
              <a:pPr eaLnBrk="1" hangingPunct="1"/>
              <a:endParaRPr lang="en-CA"/>
            </a:p>
            <a:p>
              <a:pPr eaLnBrk="1" hangingPunct="1"/>
              <a:r>
                <a:rPr lang="en-CA" sz="2000"/>
                <a:t>Apprenticeship,6%</a:t>
              </a:r>
              <a:endParaRPr lang="en-US" sz="2000"/>
            </a:p>
          </p:txBody>
        </p:sp>
        <p:sp>
          <p:nvSpPr>
            <p:cNvPr id="29705" name="TextBox 6"/>
            <p:cNvSpPr txBox="1">
              <a:spLocks noChangeArrowheads="1"/>
            </p:cNvSpPr>
            <p:nvPr/>
          </p:nvSpPr>
          <p:spPr bwMode="auto">
            <a:xfrm>
              <a:off x="4800600" y="3886200"/>
              <a:ext cx="3962400" cy="107699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CA" sz="2000"/>
                <a:t>Workplace (with OSSD), 15%</a:t>
              </a:r>
            </a:p>
            <a:p>
              <a:pPr eaLnBrk="1" hangingPunct="1"/>
              <a:endParaRPr lang="en-CA"/>
            </a:p>
            <a:p>
              <a:pPr eaLnBrk="1" hangingPunct="1"/>
              <a:r>
                <a:rPr lang="en-CA" sz="2000"/>
                <a:t>Workplace (without OSSD), 25%</a:t>
              </a:r>
              <a:endParaRPr lang="en-US" sz="2000"/>
            </a:p>
          </p:txBody>
        </p:sp>
        <p:cxnSp>
          <p:nvCxnSpPr>
            <p:cNvPr id="9" name="Straight Arrow Connector 8"/>
            <p:cNvCxnSpPr/>
            <p:nvPr/>
          </p:nvCxnSpPr>
          <p:spPr bwMode="auto">
            <a:xfrm flipV="1">
              <a:off x="3733281" y="2742529"/>
              <a:ext cx="838546" cy="457571"/>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a:off x="3733281" y="3962333"/>
              <a:ext cx="838546" cy="379958"/>
            </a:xfrm>
            <a:prstGeom prst="straightConnector1">
              <a:avLst/>
            </a:prstGeom>
            <a:ln w="19050">
              <a:headEnd type="none" w="med" len="med"/>
              <a:tailEnd type="arrow"/>
            </a:ln>
          </p:spPr>
          <p:style>
            <a:lnRef idx="2">
              <a:schemeClr val="dk1"/>
            </a:lnRef>
            <a:fillRef idx="0">
              <a:schemeClr val="dk1"/>
            </a:fillRef>
            <a:effectRef idx="1">
              <a:schemeClr val="dk1"/>
            </a:effectRef>
            <a:fontRef idx="minor">
              <a:schemeClr val="tx1"/>
            </a:fontRef>
          </p:style>
        </p:cxnSp>
      </p:grpSp>
      <p:sp>
        <p:nvSpPr>
          <p:cNvPr id="29700" name="Title 10"/>
          <p:cNvSpPr>
            <a:spLocks noGrp="1"/>
          </p:cNvSpPr>
          <p:nvPr>
            <p:ph type="title"/>
          </p:nvPr>
        </p:nvSpPr>
        <p:spPr>
          <a:xfrm>
            <a:off x="350308" y="152400"/>
            <a:ext cx="8383588" cy="701675"/>
          </a:xfrm>
        </p:spPr>
        <p:txBody>
          <a:bodyPr/>
          <a:lstStyle/>
          <a:p>
            <a:pPr algn="ctr"/>
            <a:r>
              <a:rPr lang="en-CA" dirty="0" smtClean="0"/>
              <a:t>Why be concerned? </a:t>
            </a:r>
            <a:endParaRPr lang="en-US" dirty="0" smtClean="0"/>
          </a:p>
        </p:txBody>
      </p:sp>
      <p:sp>
        <p:nvSpPr>
          <p:cNvPr id="29701" name="TextBox 11"/>
          <p:cNvSpPr txBox="1">
            <a:spLocks noChangeArrowheads="1"/>
          </p:cNvSpPr>
          <p:nvPr/>
        </p:nvSpPr>
        <p:spPr bwMode="auto">
          <a:xfrm>
            <a:off x="304800" y="5791200"/>
            <a:ext cx="81534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100"/>
              <a:t>Note: These percentages are the authors’ estimates of the transition of students in 2008. University and college enrollment data were obtained from OUAC and OCAS. The university percentage was adjusted to include students who attended university outside of Ontario. Apprenticeship was based on 18 and 19 year olds registered in apprenticeship with MTCU. The large majority of those placed in the Workplace categories were in the workforce, but the percentages also include those enrolled in private colleges and the military. </a:t>
            </a:r>
          </a:p>
        </p:txBody>
      </p:sp>
      <p:sp>
        <p:nvSpPr>
          <p:cNvPr id="29702" name="Rectangle 10"/>
          <p:cNvSpPr>
            <a:spLocks noChangeArrowheads="1"/>
          </p:cNvSpPr>
          <p:nvPr/>
        </p:nvSpPr>
        <p:spPr bwMode="auto">
          <a:xfrm>
            <a:off x="173038" y="1143000"/>
            <a:ext cx="6553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CA"/>
              <a:t>Overall Transitions From Secondary School</a:t>
            </a: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599"/>
            <a:ext cx="8458200" cy="838201"/>
          </a:xfrm>
        </p:spPr>
        <p:txBody>
          <a:bodyPr/>
          <a:lstStyle/>
          <a:p>
            <a:pPr algn="ctr"/>
            <a:r>
              <a:rPr lang="en-CA" dirty="0" smtClean="0"/>
              <a:t>“People Without Jobs</a:t>
            </a:r>
            <a:r>
              <a:rPr lang="en-CA" dirty="0"/>
              <a:t>” is already here</a:t>
            </a:r>
          </a:p>
        </p:txBody>
      </p:sp>
      <p:pic>
        <p:nvPicPr>
          <p:cNvPr id="7" name="Picture 15"/>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381000" y="1114806"/>
            <a:ext cx="3733800" cy="28308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7"/>
          <p:cNvGraphicFramePr>
            <a:graphicFrameLocks noGrp="1" noChangeAspect="1"/>
          </p:cNvGraphicFramePr>
          <p:nvPr>
            <p:extLst>
              <p:ext uri="{D42A27DB-BD31-4B8C-83A1-F6EECF244321}">
                <p14:modId xmlns:p14="http://schemas.microsoft.com/office/powerpoint/2010/main" xmlns="" val="250835726"/>
              </p:ext>
            </p:extLst>
          </p:nvPr>
        </p:nvGraphicFramePr>
        <p:xfrm>
          <a:off x="4343399" y="1189367"/>
          <a:ext cx="4638129" cy="2773033"/>
        </p:xfrm>
        <a:graphic>
          <a:graphicData uri="http://schemas.openxmlformats.org/presentationml/2006/ole">
            <p:oleObj spid="_x0000_s41079" name="Chart" r:id="rId5" imgW="4267200" imgH="3710797" progId="Excel.Sheet.8">
              <p:embed/>
            </p:oleObj>
          </a:graphicData>
        </a:graphic>
      </p:graphicFrame>
      <p:graphicFrame>
        <p:nvGraphicFramePr>
          <p:cNvPr id="9" name="Object 8"/>
          <p:cNvGraphicFramePr>
            <a:graphicFrameLocks noGrp="1" noChangeAspect="1"/>
          </p:cNvGraphicFramePr>
          <p:nvPr>
            <p:extLst>
              <p:ext uri="{D42A27DB-BD31-4B8C-83A1-F6EECF244321}">
                <p14:modId xmlns:p14="http://schemas.microsoft.com/office/powerpoint/2010/main" xmlns="" val="3017807506"/>
              </p:ext>
            </p:extLst>
          </p:nvPr>
        </p:nvGraphicFramePr>
        <p:xfrm>
          <a:off x="381000" y="4191000"/>
          <a:ext cx="3733800" cy="2187575"/>
        </p:xfrm>
        <a:graphic>
          <a:graphicData uri="http://schemas.openxmlformats.org/presentationml/2006/ole">
            <p:oleObj spid="_x0000_s41080" name="Chart" r:id="rId6" imgW="5120640" imgH="3794808" progId="Excel.Sheet.8">
              <p:embed/>
            </p:oleObj>
          </a:graphicData>
        </a:graphic>
      </p:graphicFrame>
      <p:graphicFrame>
        <p:nvGraphicFramePr>
          <p:cNvPr id="10" name="Object 9"/>
          <p:cNvGraphicFramePr>
            <a:graphicFrameLocks noGrp="1" noChangeAspect="1"/>
          </p:cNvGraphicFramePr>
          <p:nvPr>
            <p:extLst>
              <p:ext uri="{D42A27DB-BD31-4B8C-83A1-F6EECF244321}">
                <p14:modId xmlns:p14="http://schemas.microsoft.com/office/powerpoint/2010/main" xmlns="" val="2306655644"/>
              </p:ext>
            </p:extLst>
          </p:nvPr>
        </p:nvGraphicFramePr>
        <p:xfrm>
          <a:off x="4495800" y="4267200"/>
          <a:ext cx="4114800" cy="2187575"/>
        </p:xfrm>
        <a:graphic>
          <a:graphicData uri="http://schemas.openxmlformats.org/presentationml/2006/ole">
            <p:oleObj spid="_x0000_s41081" name="Chart" r:id="rId7" imgW="5410343" imgH="3886152" progId="Excel.Sheet.8">
              <p:embed/>
            </p:oleObj>
          </a:graphicData>
        </a:graphic>
      </p:graphicFrame>
    </p:spTree>
    <p:extLst>
      <p:ext uri="{BB962C8B-B14F-4D97-AF65-F5344CB8AC3E}">
        <p14:creationId xmlns:p14="http://schemas.microsoft.com/office/powerpoint/2010/main" xmlns="" val="1990647841"/>
      </p:ext>
    </p:extLst>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438"/>
            <a:ext cx="9296400" cy="7119938"/>
          </a:xfrm>
          <a:prstGeom prst="rect">
            <a:avLst/>
          </a:prstGeom>
          <a:solidFill>
            <a:srgbClr val="0D2B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555" name="TextBox 8"/>
          <p:cNvSpPr txBox="1">
            <a:spLocks noChangeArrowheads="1"/>
          </p:cNvSpPr>
          <p:nvPr/>
        </p:nvSpPr>
        <p:spPr bwMode="auto">
          <a:xfrm>
            <a:off x="545278" y="858236"/>
            <a:ext cx="81073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dirty="0">
                <a:solidFill>
                  <a:schemeClr val="bg1"/>
                </a:solidFill>
                <a:ea typeface="ITC Franklin Gothic Std Demi"/>
                <a:cs typeface="ITC Franklin Gothic Std Demi"/>
              </a:rPr>
              <a:t>How difficult is it to find recent graduates who are qualified for jobs in your organization?</a:t>
            </a:r>
          </a:p>
        </p:txBody>
      </p:sp>
      <p:pic>
        <p:nvPicPr>
          <p:cNvPr id="23556"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6713" y="87313"/>
            <a:ext cx="2427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557" name="Chart 1"/>
          <p:cNvGraphicFramePr>
            <a:graphicFrameLocks/>
          </p:cNvGraphicFramePr>
          <p:nvPr>
            <p:extLst>
              <p:ext uri="{D42A27DB-BD31-4B8C-83A1-F6EECF244321}">
                <p14:modId xmlns:p14="http://schemas.microsoft.com/office/powerpoint/2010/main" xmlns="" val="3911814299"/>
              </p:ext>
            </p:extLst>
          </p:nvPr>
        </p:nvGraphicFramePr>
        <p:xfrm>
          <a:off x="936625" y="1588949"/>
          <a:ext cx="7632700" cy="4945201"/>
        </p:xfrm>
        <a:graphic>
          <a:graphicData uri="http://schemas.openxmlformats.org/presentationml/2006/ole">
            <p:oleObj spid="_x0000_s54285" r:id="rId5" imgW="7632854" imgH="5121084" progId="Excel.Sheet.8">
              <p:embed/>
            </p:oleObj>
          </a:graphicData>
        </a:graphic>
      </p:graphicFrame>
      <p:sp>
        <p:nvSpPr>
          <p:cNvPr id="23558" name="TextBox 6"/>
          <p:cNvSpPr txBox="1">
            <a:spLocks noChangeArrowheads="1"/>
          </p:cNvSpPr>
          <p:nvPr/>
        </p:nvSpPr>
        <p:spPr bwMode="auto">
          <a:xfrm rot="10800000" flipV="1">
            <a:off x="4419600" y="6310120"/>
            <a:ext cx="18319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900" b="1" dirty="0">
                <a:solidFill>
                  <a:schemeClr val="bg1"/>
                </a:solidFill>
                <a:ea typeface="ITC Franklin Gothic Std Demi"/>
                <a:cs typeface="ITC Franklin Gothic Std Demi"/>
              </a:rPr>
              <a:t>Employers n = 1004</a:t>
            </a:r>
          </a:p>
        </p:txBody>
      </p:sp>
      <p:sp>
        <p:nvSpPr>
          <p:cNvPr id="7" name="Slide Number Placeholder 4"/>
          <p:cNvSpPr txBox="1">
            <a:spLocks/>
          </p:cNvSpPr>
          <p:nvPr/>
        </p:nvSpPr>
        <p:spPr>
          <a:xfrm>
            <a:off x="8229600" y="6295231"/>
            <a:ext cx="4572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DC8577-7808-4DE8-914D-45CA76FBA2C8}" type="slidenum">
              <a:rPr lang="en-US" sz="1400" smtClean="0">
                <a:solidFill>
                  <a:schemeClr val="bg1"/>
                </a:solidFill>
              </a:rPr>
              <a:pPr>
                <a:defRPr/>
              </a:pPr>
              <a:t>28</a:t>
            </a:fld>
            <a:endParaRPr lang="en-US" sz="1400" dirty="0">
              <a:solidFill>
                <a:schemeClr val="bg1"/>
              </a:solidFill>
            </a:endParaRPr>
          </a:p>
        </p:txBody>
      </p:sp>
    </p:spTree>
    <p:extLst>
      <p:ext uri="{BB962C8B-B14F-4D97-AF65-F5344CB8AC3E}">
        <p14:creationId xmlns:p14="http://schemas.microsoft.com/office/powerpoint/2010/main" xmlns="" val="396732389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Youth unemployment is stubbornly high</a:t>
            </a:r>
          </a:p>
          <a:p>
            <a:endParaRPr lang="en-US" dirty="0"/>
          </a:p>
          <a:p>
            <a:pPr marL="0" indent="0">
              <a:buNone/>
            </a:pPr>
            <a:endParaRPr lang="en-US" dirty="0" smtClean="0"/>
          </a:p>
          <a:p>
            <a:r>
              <a:rPr lang="en-US" dirty="0" smtClean="0"/>
              <a:t>Parents and young people are worried about the job market today</a:t>
            </a:r>
          </a:p>
          <a:p>
            <a:endParaRPr lang="en-US" dirty="0"/>
          </a:p>
          <a:p>
            <a:r>
              <a:rPr lang="en-US" dirty="0" smtClean="0"/>
              <a:t>That is changing their views of </a:t>
            </a:r>
            <a:r>
              <a:rPr lang="en-US" dirty="0" err="1" smtClean="0"/>
              <a:t>pse</a:t>
            </a:r>
            <a:r>
              <a:rPr lang="en-US" dirty="0" smtClean="0"/>
              <a:t>…</a:t>
            </a:r>
            <a:endParaRPr lang="en-US" dirty="0"/>
          </a:p>
        </p:txBody>
      </p:sp>
      <p:sp>
        <p:nvSpPr>
          <p:cNvPr id="3" name="Title 2"/>
          <p:cNvSpPr>
            <a:spLocks noGrp="1"/>
          </p:cNvSpPr>
          <p:nvPr>
            <p:ph type="title"/>
          </p:nvPr>
        </p:nvSpPr>
        <p:spPr/>
        <p:txBody>
          <a:bodyPr/>
          <a:lstStyle/>
          <a:p>
            <a:r>
              <a:rPr lang="en-US" dirty="0" smtClean="0"/>
              <a:t>But at the same time….</a:t>
            </a:r>
            <a:endParaRPr lang="en-US"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xmlns="" val="2410630148"/>
      </p:ext>
    </p:extLst>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89806" y="152400"/>
            <a:ext cx="7240588" cy="701675"/>
          </a:xfrm>
        </p:spPr>
        <p:txBody>
          <a:bodyPr/>
          <a:lstStyle/>
          <a:p>
            <a:pPr algn="ctr" eaLnBrk="1" hangingPunct="1"/>
            <a:r>
              <a:rPr lang="en-US" sz="4000" dirty="0" smtClean="0"/>
              <a:t>Outline</a:t>
            </a:r>
          </a:p>
        </p:txBody>
      </p:sp>
      <p:sp>
        <p:nvSpPr>
          <p:cNvPr id="9219"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3D221722-25DD-4279-9062-F1FC0E6D80D6}" type="slidenum">
              <a:rPr lang="en-US" smtClean="0"/>
              <a:pPr>
                <a:defRPr/>
              </a:pPr>
              <a:t>3</a:t>
            </a:fld>
            <a:endParaRPr lang="en-US" smtClean="0"/>
          </a:p>
        </p:txBody>
      </p:sp>
      <p:sp>
        <p:nvSpPr>
          <p:cNvPr id="9220" name="Text Box 7"/>
          <p:cNvSpPr txBox="1">
            <a:spLocks noChangeArrowheads="1"/>
          </p:cNvSpPr>
          <p:nvPr/>
        </p:nvSpPr>
        <p:spPr bwMode="auto">
          <a:xfrm>
            <a:off x="685800" y="1371600"/>
            <a:ext cx="7848600"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buFontTx/>
              <a:buChar char="•"/>
            </a:pPr>
            <a:r>
              <a:rPr lang="en-US" sz="2800" b="1" dirty="0"/>
              <a:t>Higher Education </a:t>
            </a:r>
            <a:r>
              <a:rPr lang="en-US" sz="2800" b="1" dirty="0" smtClean="0"/>
              <a:t>Impacts</a:t>
            </a:r>
          </a:p>
          <a:p>
            <a:pPr>
              <a:spcBef>
                <a:spcPct val="50000"/>
              </a:spcBef>
              <a:buFontTx/>
              <a:buChar char="•"/>
            </a:pPr>
            <a:r>
              <a:rPr lang="en-US" sz="2800" b="1" dirty="0" smtClean="0"/>
              <a:t>Colleges Ontario</a:t>
            </a:r>
            <a:endParaRPr lang="en-US" sz="2800" b="1" dirty="0"/>
          </a:p>
          <a:p>
            <a:pPr>
              <a:spcBef>
                <a:spcPct val="50000"/>
              </a:spcBef>
              <a:buFontTx/>
              <a:buChar char="•"/>
            </a:pPr>
            <a:r>
              <a:rPr lang="en-US" sz="2800" b="1" dirty="0"/>
              <a:t>Overview of Ontario Colleges</a:t>
            </a:r>
          </a:p>
          <a:p>
            <a:pPr lvl="1">
              <a:spcBef>
                <a:spcPct val="50000"/>
              </a:spcBef>
              <a:buFontTx/>
              <a:buChar char="•"/>
            </a:pPr>
            <a:r>
              <a:rPr lang="en-US" sz="2400" b="1" dirty="0"/>
              <a:t>Students</a:t>
            </a:r>
          </a:p>
          <a:p>
            <a:pPr lvl="1">
              <a:spcBef>
                <a:spcPct val="50000"/>
              </a:spcBef>
              <a:buFontTx/>
              <a:buChar char="•"/>
            </a:pPr>
            <a:r>
              <a:rPr lang="en-US" sz="2400" b="1" dirty="0"/>
              <a:t>Programs</a:t>
            </a:r>
          </a:p>
          <a:p>
            <a:pPr lvl="1">
              <a:spcBef>
                <a:spcPct val="50000"/>
              </a:spcBef>
              <a:buFontTx/>
              <a:buChar char="•"/>
            </a:pPr>
            <a:r>
              <a:rPr lang="en-US" sz="2400" b="1" dirty="0"/>
              <a:t>Resources and Results </a:t>
            </a:r>
          </a:p>
          <a:p>
            <a:pPr>
              <a:spcBef>
                <a:spcPct val="50000"/>
              </a:spcBef>
              <a:buFontTx/>
              <a:buChar char="•"/>
            </a:pPr>
            <a:r>
              <a:rPr lang="en-US" sz="2800" b="1" dirty="0"/>
              <a:t>Challenges Ahead</a:t>
            </a:r>
          </a:p>
          <a:p>
            <a:pPr>
              <a:spcBef>
                <a:spcPct val="50000"/>
              </a:spcBef>
              <a:buFontTx/>
              <a:buChar char="•"/>
            </a:pPr>
            <a:r>
              <a:rPr lang="en-US" sz="2800" b="1" dirty="0" smtClean="0"/>
              <a:t>The future…we hope</a:t>
            </a:r>
            <a:endParaRPr lang="en-US" sz="2800" b="1" dirty="0"/>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 y="228600"/>
            <a:ext cx="8796337" cy="685800"/>
          </a:xfrm>
        </p:spPr>
        <p:txBody>
          <a:bodyPr/>
          <a:lstStyle/>
          <a:p>
            <a:pPr algn="ctr"/>
            <a:r>
              <a:rPr lang="en-US" sz="2800" dirty="0" smtClean="0"/>
              <a:t>Parents of Students most worried about the Economy</a:t>
            </a:r>
            <a:endParaRPr lang="en-US" sz="2800" dirty="0"/>
          </a:p>
        </p:txBody>
      </p:sp>
      <p:sp>
        <p:nvSpPr>
          <p:cNvPr id="3" name="Chart Placeholder 2"/>
          <p:cNvSpPr>
            <a:spLocks noGrp="1"/>
          </p:cNvSpPr>
          <p:nvPr>
            <p:ph type="chart" idx="1"/>
          </p:nvPr>
        </p:nvSpPr>
        <p:spPr/>
      </p:sp>
      <p:sp>
        <p:nvSpPr>
          <p:cNvPr id="4" name="Slide Number Placeholder 3"/>
          <p:cNvSpPr>
            <a:spLocks noGrp="1"/>
          </p:cNvSpPr>
          <p:nvPr>
            <p:ph type="sldNum" sz="quarter" idx="12"/>
          </p:nvPr>
        </p:nvSpPr>
        <p:spPr/>
        <p:txBody>
          <a:bodyPr/>
          <a:lstStyle/>
          <a:p>
            <a:pPr>
              <a:defRPr/>
            </a:pPr>
            <a:r>
              <a:rPr lang="en-US" smtClean="0"/>
              <a:t>                          </a:t>
            </a:r>
            <a:fld id="{E04503A4-4BD0-4234-8DF6-66F7085CF671}" type="slidenum">
              <a:rPr lang="en-US" smtClean="0"/>
              <a:pPr>
                <a:defRPr/>
              </a:pPr>
              <a:t>30</a:t>
            </a:fld>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9563" y="1447800"/>
            <a:ext cx="8524875"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679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263" y="-538163"/>
            <a:ext cx="9296401" cy="7942263"/>
          </a:xfrm>
          <a:prstGeom prst="rect">
            <a:avLst/>
          </a:prstGeom>
          <a:solidFill>
            <a:srgbClr val="0D2B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603" name="TextBox 8"/>
          <p:cNvSpPr txBox="1">
            <a:spLocks noChangeArrowheads="1"/>
          </p:cNvSpPr>
          <p:nvPr/>
        </p:nvSpPr>
        <p:spPr bwMode="auto">
          <a:xfrm>
            <a:off x="527050" y="881063"/>
            <a:ext cx="81073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dirty="0">
                <a:solidFill>
                  <a:schemeClr val="bg1"/>
                </a:solidFill>
                <a:ea typeface="ITC Franklin Gothic Std Demi"/>
                <a:cs typeface="ITC Franklin Gothic Std Demi"/>
              </a:rPr>
              <a:t>The main purpose of post-secondary education should be</a:t>
            </a:r>
            <a:r>
              <a:rPr lang="en-US" b="1" dirty="0">
                <a:solidFill>
                  <a:schemeClr val="bg1"/>
                </a:solidFill>
                <a:ea typeface="ITC Franklin Gothic Std Demi"/>
                <a:cs typeface="ITC Franklin Gothic Std Demi"/>
              </a:rPr>
              <a:t>:</a:t>
            </a:r>
          </a:p>
        </p:txBody>
      </p:sp>
      <p:pic>
        <p:nvPicPr>
          <p:cNvPr id="25604"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6713" y="87313"/>
            <a:ext cx="2427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5605" name="Chart 2"/>
          <p:cNvGraphicFramePr>
            <a:graphicFrameLocks/>
          </p:cNvGraphicFramePr>
          <p:nvPr>
            <p:extLst>
              <p:ext uri="{D42A27DB-BD31-4B8C-83A1-F6EECF244321}">
                <p14:modId xmlns:p14="http://schemas.microsoft.com/office/powerpoint/2010/main" xmlns="" val="1975809091"/>
              </p:ext>
            </p:extLst>
          </p:nvPr>
        </p:nvGraphicFramePr>
        <p:xfrm>
          <a:off x="381000" y="1377184"/>
          <a:ext cx="8718550" cy="5626100"/>
        </p:xfrm>
        <a:graphic>
          <a:graphicData uri="http://schemas.openxmlformats.org/presentationml/2006/ole">
            <p:oleObj spid="_x0000_s55309" r:id="rId5" imgW="8724132" imgH="5627096" progId="Excel.Sheet.8">
              <p:embed/>
            </p:oleObj>
          </a:graphicData>
        </a:graphic>
      </p:graphicFrame>
      <p:sp>
        <p:nvSpPr>
          <p:cNvPr id="25606" name="TextBox 6"/>
          <p:cNvSpPr txBox="1">
            <a:spLocks noChangeArrowheads="1"/>
          </p:cNvSpPr>
          <p:nvPr/>
        </p:nvSpPr>
        <p:spPr bwMode="auto">
          <a:xfrm rot="10800000" flipV="1">
            <a:off x="4267200" y="6418262"/>
            <a:ext cx="18319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900" b="1" dirty="0">
                <a:solidFill>
                  <a:schemeClr val="bg1"/>
                </a:solidFill>
                <a:ea typeface="ITC Franklin Gothic Std Demi"/>
                <a:cs typeface="ITC Franklin Gothic Std Demi"/>
              </a:rPr>
              <a:t>General Public n = 1000</a:t>
            </a:r>
          </a:p>
        </p:txBody>
      </p:sp>
      <p:sp>
        <p:nvSpPr>
          <p:cNvPr id="7" name="Slide Number Placeholder 4"/>
          <p:cNvSpPr txBox="1">
            <a:spLocks/>
          </p:cNvSpPr>
          <p:nvPr/>
        </p:nvSpPr>
        <p:spPr>
          <a:xfrm>
            <a:off x="8282152" y="6418262"/>
            <a:ext cx="457200" cy="3269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DC8577-7808-4DE8-914D-45CA76FBA2C8}" type="slidenum">
              <a:rPr lang="en-US" sz="1400" smtClean="0">
                <a:solidFill>
                  <a:schemeClr val="bg1"/>
                </a:solidFill>
              </a:rPr>
              <a:pPr>
                <a:defRPr/>
              </a:pPr>
              <a:t>31</a:t>
            </a:fld>
            <a:endParaRPr lang="en-US" sz="1400" dirty="0">
              <a:solidFill>
                <a:schemeClr val="bg1"/>
              </a:solidFill>
            </a:endParaRPr>
          </a:p>
        </p:txBody>
      </p:sp>
    </p:spTree>
    <p:extLst>
      <p:ext uri="{BB962C8B-B14F-4D97-AF65-F5344CB8AC3E}">
        <p14:creationId xmlns:p14="http://schemas.microsoft.com/office/powerpoint/2010/main" xmlns="" val="328314909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438"/>
            <a:ext cx="9296400" cy="7119938"/>
          </a:xfrm>
          <a:prstGeom prst="rect">
            <a:avLst/>
          </a:prstGeom>
          <a:solidFill>
            <a:srgbClr val="0D2B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627" name="TextBox 8"/>
          <p:cNvSpPr txBox="1">
            <a:spLocks noChangeArrowheads="1"/>
          </p:cNvSpPr>
          <p:nvPr/>
        </p:nvSpPr>
        <p:spPr bwMode="auto">
          <a:xfrm>
            <a:off x="527050" y="881063"/>
            <a:ext cx="81073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dirty="0">
                <a:solidFill>
                  <a:schemeClr val="bg1"/>
                </a:solidFill>
                <a:ea typeface="ITC Franklin Gothic Std Demi"/>
                <a:cs typeface="ITC Franklin Gothic Std Demi"/>
              </a:rPr>
              <a:t>Which institution does a better job of teaching their students specific skills and knowledge for the workplace?</a:t>
            </a:r>
          </a:p>
        </p:txBody>
      </p:sp>
      <p:pic>
        <p:nvPicPr>
          <p:cNvPr id="26628"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6713" y="87313"/>
            <a:ext cx="2427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6629" name="Chart 2"/>
          <p:cNvGraphicFramePr>
            <a:graphicFrameLocks/>
          </p:cNvGraphicFramePr>
          <p:nvPr>
            <p:extLst>
              <p:ext uri="{D42A27DB-BD31-4B8C-83A1-F6EECF244321}">
                <p14:modId xmlns:p14="http://schemas.microsoft.com/office/powerpoint/2010/main" xmlns="" val="911043626"/>
              </p:ext>
            </p:extLst>
          </p:nvPr>
        </p:nvGraphicFramePr>
        <p:xfrm>
          <a:off x="800100" y="1828800"/>
          <a:ext cx="7696199" cy="4441825"/>
        </p:xfrm>
        <a:graphic>
          <a:graphicData uri="http://schemas.openxmlformats.org/presentationml/2006/ole">
            <p:oleObj spid="_x0000_s56333" r:id="rId5" imgW="8724132" imgH="4743099" progId="Excel.Sheet.8">
              <p:embed/>
            </p:oleObj>
          </a:graphicData>
        </a:graphic>
      </p:graphicFrame>
      <p:sp>
        <p:nvSpPr>
          <p:cNvPr id="26630" name="TextBox 6"/>
          <p:cNvSpPr txBox="1">
            <a:spLocks noChangeArrowheads="1"/>
          </p:cNvSpPr>
          <p:nvPr/>
        </p:nvSpPr>
        <p:spPr bwMode="auto">
          <a:xfrm rot="10800000" flipV="1">
            <a:off x="3886200" y="6057106"/>
            <a:ext cx="18319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900" b="1" dirty="0">
                <a:solidFill>
                  <a:schemeClr val="bg1"/>
                </a:solidFill>
                <a:ea typeface="ITC Franklin Gothic Std Demi"/>
                <a:cs typeface="ITC Franklin Gothic Std Demi"/>
              </a:rPr>
              <a:t>General Public n = 1000</a:t>
            </a:r>
          </a:p>
        </p:txBody>
      </p:sp>
      <p:sp>
        <p:nvSpPr>
          <p:cNvPr id="7" name="Slide Number Placeholder 4"/>
          <p:cNvSpPr txBox="1">
            <a:spLocks/>
          </p:cNvSpPr>
          <p:nvPr/>
        </p:nvSpPr>
        <p:spPr>
          <a:xfrm>
            <a:off x="8229600" y="6172200"/>
            <a:ext cx="4572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DC8577-7808-4DE8-914D-45CA76FBA2C8}" type="slidenum">
              <a:rPr lang="en-US" sz="1400" smtClean="0">
                <a:solidFill>
                  <a:schemeClr val="bg1"/>
                </a:solidFill>
              </a:rPr>
              <a:pPr>
                <a:defRPr/>
              </a:pPr>
              <a:t>32</a:t>
            </a:fld>
            <a:endParaRPr lang="en-US" sz="1400" dirty="0">
              <a:solidFill>
                <a:schemeClr val="bg1"/>
              </a:solidFill>
            </a:endParaRPr>
          </a:p>
        </p:txBody>
      </p:sp>
    </p:spTree>
    <p:extLst>
      <p:ext uri="{BB962C8B-B14F-4D97-AF65-F5344CB8AC3E}">
        <p14:creationId xmlns:p14="http://schemas.microsoft.com/office/powerpoint/2010/main" xmlns="" val="272043381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5613" y="1676400"/>
            <a:ext cx="8382000" cy="4572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sz="2400" dirty="0" smtClean="0">
                <a:solidFill>
                  <a:schemeClr val="tx1"/>
                </a:solidFill>
              </a:rPr>
              <a:t>Focus on the labour market shortage and the need to increase </a:t>
            </a:r>
            <a:r>
              <a:rPr lang="en-CA" sz="2400" dirty="0" err="1" smtClean="0">
                <a:solidFill>
                  <a:schemeClr val="tx1"/>
                </a:solidFill>
              </a:rPr>
              <a:t>pse</a:t>
            </a:r>
            <a:r>
              <a:rPr lang="en-CA" sz="2400" dirty="0" smtClean="0">
                <a:solidFill>
                  <a:schemeClr val="tx1"/>
                </a:solidFill>
              </a:rPr>
              <a:t> attainment plays to the strengths of colleges:</a:t>
            </a:r>
          </a:p>
          <a:p>
            <a:pPr marL="0" indent="0">
              <a:buNone/>
            </a:pPr>
            <a:endParaRPr lang="en-CA" sz="2400" dirty="0" smtClean="0">
              <a:solidFill>
                <a:schemeClr val="tx1"/>
              </a:solidFill>
            </a:endParaRPr>
          </a:p>
          <a:p>
            <a:pPr lvl="1"/>
            <a:r>
              <a:rPr lang="en-CA" sz="2000" dirty="0" smtClean="0">
                <a:solidFill>
                  <a:schemeClr val="tx1"/>
                </a:solidFill>
              </a:rPr>
              <a:t>Destination of choice for underrepresented</a:t>
            </a:r>
          </a:p>
          <a:p>
            <a:pPr lvl="1"/>
            <a:r>
              <a:rPr lang="en-CA" sz="2000" dirty="0" smtClean="0">
                <a:solidFill>
                  <a:schemeClr val="tx1"/>
                </a:solidFill>
              </a:rPr>
              <a:t>Immigrant integration</a:t>
            </a:r>
          </a:p>
          <a:p>
            <a:pPr lvl="1"/>
            <a:r>
              <a:rPr lang="en-CA" sz="2000" dirty="0" smtClean="0">
                <a:solidFill>
                  <a:schemeClr val="tx1"/>
                </a:solidFill>
              </a:rPr>
              <a:t>Workforce training; training “at risk” workers</a:t>
            </a:r>
          </a:p>
          <a:p>
            <a:pPr lvl="1"/>
            <a:r>
              <a:rPr lang="en-CA" sz="2000" dirty="0" smtClean="0">
                <a:solidFill>
                  <a:schemeClr val="tx1"/>
                </a:solidFill>
              </a:rPr>
              <a:t>Retraining – Second career, literacy, other programs</a:t>
            </a:r>
          </a:p>
        </p:txBody>
      </p:sp>
      <p:sp>
        <p:nvSpPr>
          <p:cNvPr id="30723" name="Title 2"/>
          <p:cNvSpPr>
            <a:spLocks noGrp="1"/>
          </p:cNvSpPr>
          <p:nvPr>
            <p:ph type="title"/>
          </p:nvPr>
        </p:nvSpPr>
        <p:spPr>
          <a:xfrm>
            <a:off x="457200" y="152400"/>
            <a:ext cx="8153400" cy="854075"/>
          </a:xfrm>
        </p:spPr>
        <p:txBody>
          <a:bodyPr/>
          <a:lstStyle/>
          <a:p>
            <a:pPr algn="ctr"/>
            <a:r>
              <a:rPr lang="en-CA" sz="2800" dirty="0" smtClean="0"/>
              <a:t>College Strengths and Public Concerns are aligned</a:t>
            </a:r>
          </a:p>
        </p:txBody>
      </p:sp>
      <p:sp>
        <p:nvSpPr>
          <p:cNvPr id="7" name="Slide Number Placeholder 3"/>
          <p:cNvSpPr txBox="1">
            <a:spLocks/>
          </p:cNvSpPr>
          <p:nvPr/>
        </p:nvSpPr>
        <p:spPr>
          <a:xfrm>
            <a:off x="8153400" y="6324600"/>
            <a:ext cx="457200" cy="381000"/>
          </a:xfrm>
          <a:prstGeom prst="rect">
            <a:avLst/>
          </a:prstGeom>
        </p:spPr>
        <p:txBody>
          <a:bodyPr/>
          <a:lstStyle/>
          <a:p>
            <a:pPr marL="342900" indent="-342900" algn="r">
              <a:spcBef>
                <a:spcPct val="20000"/>
              </a:spcBef>
              <a:defRPr/>
            </a:pPr>
            <a:fld id="{85951C26-82F0-4B47-9858-5828CB0AFE39}" type="slidenum">
              <a:rPr lang="en-US" sz="1200" kern="0">
                <a:solidFill>
                  <a:srgbClr val="60513A"/>
                </a:solidFill>
                <a:latin typeface="Arial"/>
                <a:ea typeface="ＭＳ Ｐゴシック"/>
                <a:cs typeface="Arial" charset="0"/>
              </a:rPr>
              <a:pPr marL="342900" indent="-342900" algn="r">
                <a:spcBef>
                  <a:spcPct val="20000"/>
                </a:spcBef>
                <a:defRPr/>
              </a:pPr>
              <a:t>33</a:t>
            </a:fld>
            <a:endParaRPr lang="en-US" sz="1200" kern="0" dirty="0">
              <a:solidFill>
                <a:srgbClr val="60513A"/>
              </a:solidFill>
              <a:latin typeface="Arial"/>
              <a:ea typeface="ＭＳ Ｐゴシック"/>
              <a:cs typeface="Arial" charset="0"/>
            </a:endParaRPr>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r>
              <a:rPr lang="en-US" sz="3200" dirty="0" smtClean="0"/>
              <a:t>Why colleges matter more than ever</a:t>
            </a:r>
          </a:p>
        </p:txBody>
      </p:sp>
      <p:pic>
        <p:nvPicPr>
          <p:cNvPr id="4099" name="Chart 1" descr="Description: cid:image004.png@01CDF276.4A49417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1447800"/>
            <a:ext cx="6705600" cy="403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TextBox 4"/>
          <p:cNvSpPr txBox="1">
            <a:spLocks noChangeArrowheads="1"/>
          </p:cNvSpPr>
          <p:nvPr/>
        </p:nvSpPr>
        <p:spPr bwMode="auto">
          <a:xfrm>
            <a:off x="1447800" y="5754688"/>
            <a:ext cx="6705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r>
              <a:rPr lang="en-US" sz="1400"/>
              <a:t>The CFIB has indicated that 6 college graduates will be needed for every 1 university graduate in the coming years</a:t>
            </a:r>
          </a:p>
        </p:txBody>
      </p:sp>
    </p:spTree>
    <p:extLst>
      <p:ext uri="{BB962C8B-B14F-4D97-AF65-F5344CB8AC3E}">
        <p14:creationId xmlns:p14="http://schemas.microsoft.com/office/powerpoint/2010/main" xmlns="" val="725013137"/>
      </p:ext>
    </p:extLst>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9459" name="Object 1"/>
          <p:cNvGraphicFramePr>
            <a:graphicFrameLocks noChangeAspect="1"/>
          </p:cNvGraphicFramePr>
          <p:nvPr/>
        </p:nvGraphicFramePr>
        <p:xfrm>
          <a:off x="1219200" y="1219200"/>
          <a:ext cx="6553200" cy="4362450"/>
        </p:xfrm>
        <a:graphic>
          <a:graphicData uri="http://schemas.openxmlformats.org/presentationml/2006/ole">
            <p:oleObj spid="_x0000_s42009" r:id="rId3" imgW="6553768" imgH="4365114" progId="Excel.Chart.8">
              <p:embed/>
            </p:oleObj>
          </a:graphicData>
        </a:graphic>
      </p:graphicFrame>
      <p:sp>
        <p:nvSpPr>
          <p:cNvPr id="19460" name="Title 1"/>
          <p:cNvSpPr>
            <a:spLocks noGrp="1"/>
          </p:cNvSpPr>
          <p:nvPr>
            <p:ph type="title"/>
          </p:nvPr>
        </p:nvSpPr>
        <p:spPr>
          <a:xfrm>
            <a:off x="228600" y="0"/>
            <a:ext cx="8915400" cy="1006475"/>
          </a:xfrm>
        </p:spPr>
        <p:txBody>
          <a:bodyPr/>
          <a:lstStyle/>
          <a:p>
            <a:r>
              <a:rPr lang="en-CA" sz="3200" smtClean="0"/>
              <a:t>What Do We Need to Consider in addressing labour market challenges of the future?</a:t>
            </a:r>
            <a:br>
              <a:rPr lang="en-CA" sz="3200" smtClean="0"/>
            </a:br>
            <a:r>
              <a:rPr lang="en-CA" sz="2000" smtClean="0"/>
              <a:t>Secondary School Student Characteristics: Gender</a:t>
            </a:r>
            <a:endParaRPr lang="en-US" sz="2000" smtClean="0"/>
          </a:p>
        </p:txBody>
      </p:sp>
      <p:sp>
        <p:nvSpPr>
          <p:cNvPr id="19461" name="TextBox 7"/>
          <p:cNvSpPr txBox="1">
            <a:spLocks noChangeArrowheads="1"/>
          </p:cNvSpPr>
          <p:nvPr/>
        </p:nvSpPr>
        <p:spPr bwMode="auto">
          <a:xfrm>
            <a:off x="3200400" y="1295400"/>
            <a:ext cx="2743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r>
              <a:rPr lang="en-CA" sz="1400" b="1" u="sng"/>
              <a:t>PSE Destinations by Gender</a:t>
            </a:r>
            <a:endParaRPr lang="en-US" sz="1400" b="1" u="sng"/>
          </a:p>
        </p:txBody>
      </p:sp>
      <p:sp>
        <p:nvSpPr>
          <p:cNvPr id="19462" name="TextBox 8"/>
          <p:cNvSpPr txBox="1">
            <a:spLocks noChangeArrowheads="1"/>
          </p:cNvSpPr>
          <p:nvPr/>
        </p:nvSpPr>
        <p:spPr bwMode="auto">
          <a:xfrm>
            <a:off x="838200" y="5380038"/>
            <a:ext cx="7162800" cy="153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pPr algn="ctr"/>
            <a:r>
              <a:rPr lang="en-CA" sz="1800"/>
              <a:t>Males and females were equally likely to register in college, while </a:t>
            </a:r>
            <a:r>
              <a:rPr lang="en-US" sz="1800"/>
              <a:t>females were more likely than males to register in university. Males were much more likely not to apply to PSE at all, and slightly more likely to have left secondary school before their fourth year. </a:t>
            </a:r>
          </a:p>
          <a:p>
            <a:endParaRPr lang="en-US" sz="2000"/>
          </a:p>
        </p:txBody>
      </p:sp>
      <p:sp>
        <p:nvSpPr>
          <p:cNvPr id="19463" name="Slide Number Placeholder 3"/>
          <p:cNvSpPr txBox="1">
            <a:spLocks/>
          </p:cNvSpPr>
          <p:nvPr/>
        </p:nvSpPr>
        <p:spPr bwMode="auto">
          <a:xfrm>
            <a:off x="8153400" y="63246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fld id="{D95F2889-17A9-4441-A03F-E638D79FC70D}" type="slidenum">
              <a:rPr lang="en-US" sz="1100"/>
              <a:pPr/>
              <a:t>35</a:t>
            </a:fld>
            <a:endParaRPr lang="en-US" sz="1100"/>
          </a:p>
        </p:txBody>
      </p:sp>
    </p:spTree>
    <p:extLst>
      <p:ext uri="{BB962C8B-B14F-4D97-AF65-F5344CB8AC3E}">
        <p14:creationId xmlns:p14="http://schemas.microsoft.com/office/powerpoint/2010/main" xmlns="" val="400352450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304800"/>
            <a:ext cx="7469188" cy="762000"/>
          </a:xfrm>
        </p:spPr>
        <p:txBody>
          <a:bodyPr/>
          <a:lstStyle/>
          <a:p>
            <a:r>
              <a:rPr lang="en-CA" smtClean="0"/>
              <a:t>Secondary School: Average Marks</a:t>
            </a:r>
            <a:endParaRPr lang="en-US" smtClean="0"/>
          </a:p>
        </p:txBody>
      </p:sp>
      <p:sp>
        <p:nvSpPr>
          <p:cNvPr id="204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0484" name="TextBox 5"/>
          <p:cNvSpPr txBox="1">
            <a:spLocks noChangeArrowheads="1"/>
          </p:cNvSpPr>
          <p:nvPr/>
        </p:nvSpPr>
        <p:spPr bwMode="auto">
          <a:xfrm>
            <a:off x="1371600" y="5334000"/>
            <a:ext cx="6248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pPr algn="ctr"/>
            <a:r>
              <a:rPr lang="en-CA" sz="2000"/>
              <a:t> Average marks did not differentiate students who did not apply to college from those who did apply and/or from those who actually registered in a college.</a:t>
            </a:r>
            <a:endParaRPr lang="en-US" sz="2000"/>
          </a:p>
        </p:txBody>
      </p:sp>
      <p:sp>
        <p:nvSpPr>
          <p:cNvPr id="20485" name="TextBox 7"/>
          <p:cNvSpPr txBox="1">
            <a:spLocks noChangeArrowheads="1"/>
          </p:cNvSpPr>
          <p:nvPr/>
        </p:nvSpPr>
        <p:spPr bwMode="auto">
          <a:xfrm>
            <a:off x="1828800" y="1447800"/>
            <a:ext cx="5562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pPr algn="ctr"/>
            <a:r>
              <a:rPr lang="en-CA" sz="1600" b="1" u="sng"/>
              <a:t>College-Preparation OSSD Students:</a:t>
            </a:r>
          </a:p>
          <a:p>
            <a:pPr algn="ctr"/>
            <a:r>
              <a:rPr lang="en-CA" sz="1600" b="1" u="sng"/>
              <a:t>Grade 12 Average Marks by College Application Status</a:t>
            </a:r>
            <a:endParaRPr lang="en-US" sz="1600" b="1" u="sng"/>
          </a:p>
        </p:txBody>
      </p:sp>
      <p:pic>
        <p:nvPicPr>
          <p:cNvPr id="2048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t="17461"/>
          <a:stretch>
            <a:fillRect/>
          </a:stretch>
        </p:blipFill>
        <p:spPr bwMode="auto">
          <a:xfrm>
            <a:off x="1676400" y="2362200"/>
            <a:ext cx="5791200"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7" name="Slide Number Placeholder 3"/>
          <p:cNvSpPr txBox="1">
            <a:spLocks/>
          </p:cNvSpPr>
          <p:nvPr/>
        </p:nvSpPr>
        <p:spPr bwMode="auto">
          <a:xfrm>
            <a:off x="8153400" y="63246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26" charset="-128"/>
              </a:defRPr>
            </a:lvl1pPr>
            <a:lvl2pPr marL="742950" indent="-285750">
              <a:defRPr sz="2400">
                <a:solidFill>
                  <a:schemeClr val="tx1"/>
                </a:solidFill>
                <a:latin typeface="Arial" charset="0"/>
                <a:ea typeface="ＭＳ Ｐゴシック" pitchFamily="-126" charset="-128"/>
              </a:defRPr>
            </a:lvl2pPr>
            <a:lvl3pPr marL="1143000" indent="-228600">
              <a:defRPr sz="2400">
                <a:solidFill>
                  <a:schemeClr val="tx1"/>
                </a:solidFill>
                <a:latin typeface="Arial" charset="0"/>
                <a:ea typeface="ＭＳ Ｐゴシック" pitchFamily="-126" charset="-128"/>
              </a:defRPr>
            </a:lvl3pPr>
            <a:lvl4pPr marL="1600200" indent="-228600">
              <a:defRPr sz="2400">
                <a:solidFill>
                  <a:schemeClr val="tx1"/>
                </a:solidFill>
                <a:latin typeface="Arial" charset="0"/>
                <a:ea typeface="ＭＳ Ｐゴシック" pitchFamily="-126" charset="-128"/>
              </a:defRPr>
            </a:lvl4pPr>
            <a:lvl5pPr marL="2057400" indent="-228600">
              <a:defRPr sz="2400">
                <a:solidFill>
                  <a:schemeClr val="tx1"/>
                </a:solidFill>
                <a:latin typeface="Arial" charset="0"/>
                <a:ea typeface="ＭＳ Ｐゴシック" pitchFamily="-12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6" charset="-128"/>
              </a:defRPr>
            </a:lvl9pPr>
          </a:lstStyle>
          <a:p>
            <a:fld id="{CCF62BA6-0D73-4E50-B06D-CFE9563A71D4}" type="slidenum">
              <a:rPr lang="en-US" sz="1100"/>
              <a:pPr/>
              <a:t>36</a:t>
            </a:fld>
            <a:endParaRPr lang="en-US" sz="1100"/>
          </a:p>
        </p:txBody>
      </p:sp>
    </p:spTree>
    <p:extLst>
      <p:ext uri="{BB962C8B-B14F-4D97-AF65-F5344CB8AC3E}">
        <p14:creationId xmlns:p14="http://schemas.microsoft.com/office/powerpoint/2010/main" xmlns="" val="146103258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Colleges’ vision for the future</a:t>
            </a:r>
          </a:p>
          <a:p>
            <a:endParaRPr lang="en-US" dirty="0"/>
          </a:p>
          <a:p>
            <a:r>
              <a:rPr lang="en-US" dirty="0" smtClean="0"/>
              <a:t>Challenges in getting there</a:t>
            </a:r>
          </a:p>
          <a:p>
            <a:endParaRPr lang="en-US" dirty="0"/>
          </a:p>
          <a:p>
            <a:r>
              <a:rPr lang="en-US" dirty="0" smtClean="0"/>
              <a:t>Where do we go from here?</a:t>
            </a:r>
          </a:p>
        </p:txBody>
      </p:sp>
      <p:sp>
        <p:nvSpPr>
          <p:cNvPr id="3" name="Title 2"/>
          <p:cNvSpPr>
            <a:spLocks noGrp="1"/>
          </p:cNvSpPr>
          <p:nvPr>
            <p:ph type="title"/>
          </p:nvPr>
        </p:nvSpPr>
        <p:spPr/>
        <p:txBody>
          <a:bodyPr/>
          <a:lstStyle/>
          <a:p>
            <a:r>
              <a:rPr lang="en-US" dirty="0" smtClean="0"/>
              <a:t>The future…we hope</a:t>
            </a:r>
            <a:endParaRPr lang="en-US"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xmlns="" val="1966229023"/>
      </p:ext>
    </p:extLst>
  </p:cSld>
  <p:clrMapOvr>
    <a:masterClrMapping/>
  </p:clrMapOvr>
  <p:transition>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5613" y="152400"/>
            <a:ext cx="7926387" cy="838200"/>
          </a:xfrm>
        </p:spPr>
        <p:txBody>
          <a:bodyPr/>
          <a:lstStyle/>
          <a:p>
            <a:pPr algn="ctr"/>
            <a:r>
              <a:rPr lang="en-US" sz="3100" smtClean="0"/>
              <a:t>What do political changes mean for us?</a:t>
            </a:r>
          </a:p>
        </p:txBody>
      </p:sp>
      <p:sp>
        <p:nvSpPr>
          <p:cNvPr id="3" name="Content Placeholder 2"/>
          <p:cNvSpPr>
            <a:spLocks noGrp="1"/>
          </p:cNvSpPr>
          <p:nvPr>
            <p:ph idx="1"/>
          </p:nvPr>
        </p:nvSpPr>
        <p:spPr/>
        <p:txBody>
          <a:bodyPr/>
          <a:lstStyle/>
          <a:p>
            <a:pPr>
              <a:defRPr/>
            </a:pPr>
            <a:r>
              <a:rPr lang="en-US" sz="1800" dirty="0"/>
              <a:t>H</a:t>
            </a:r>
            <a:r>
              <a:rPr lang="en-US" sz="1800" dirty="0" smtClean="0"/>
              <a:t>ave a decision on tuition framework</a:t>
            </a:r>
          </a:p>
          <a:p>
            <a:pPr marL="0" indent="0">
              <a:buFontTx/>
              <a:buNone/>
              <a:defRPr/>
            </a:pPr>
            <a:endParaRPr lang="en-US" sz="1800" dirty="0"/>
          </a:p>
          <a:p>
            <a:pPr>
              <a:defRPr/>
            </a:pPr>
            <a:r>
              <a:rPr lang="en-US" sz="1800" dirty="0" smtClean="0"/>
              <a:t>Negotiators appointed to go through SMAs – 44 in 6 months</a:t>
            </a:r>
          </a:p>
          <a:p>
            <a:pPr marL="0" indent="0">
              <a:buNone/>
              <a:defRPr/>
            </a:pPr>
            <a:endParaRPr lang="en-US" sz="1800" dirty="0" smtClean="0"/>
          </a:p>
          <a:p>
            <a:pPr>
              <a:defRPr/>
            </a:pPr>
            <a:r>
              <a:rPr lang="en-US" sz="1800" dirty="0" smtClean="0"/>
              <a:t>More command and control from government</a:t>
            </a:r>
          </a:p>
          <a:p>
            <a:pPr marL="0" indent="0">
              <a:buFontTx/>
              <a:buNone/>
              <a:defRPr/>
            </a:pPr>
            <a:endParaRPr lang="en-US" sz="1800" dirty="0" smtClean="0"/>
          </a:p>
          <a:p>
            <a:pPr>
              <a:defRPr/>
            </a:pPr>
            <a:r>
              <a:rPr lang="en-US" sz="1800" dirty="0" smtClean="0"/>
              <a:t>Challenges facing our students, businesses, local communities remain the same</a:t>
            </a:r>
          </a:p>
          <a:p>
            <a:pPr marL="0" indent="0">
              <a:buNone/>
              <a:defRPr/>
            </a:pPr>
            <a:endParaRPr lang="en-US" sz="1800" dirty="0" smtClean="0"/>
          </a:p>
          <a:p>
            <a:pPr>
              <a:defRPr/>
            </a:pPr>
            <a:r>
              <a:rPr lang="en-US" sz="1800" dirty="0" smtClean="0"/>
              <a:t>Colleges must continue to find solutions to these challenges, in spite of changing government priorities and realities</a:t>
            </a:r>
          </a:p>
          <a:p>
            <a:pPr marL="0" indent="0">
              <a:buNone/>
              <a:defRPr/>
            </a:pPr>
            <a:endParaRPr lang="en-US" sz="1800" dirty="0" smtClean="0"/>
          </a:p>
          <a:p>
            <a:pPr>
              <a:defRPr/>
            </a:pPr>
            <a:r>
              <a:rPr lang="en-US" sz="1800" dirty="0" smtClean="0"/>
              <a:t>Government is still interested in reform </a:t>
            </a:r>
            <a:endParaRPr lang="en-US" sz="1800" dirty="0"/>
          </a:p>
        </p:txBody>
      </p:sp>
    </p:spTree>
    <p:extLst>
      <p:ext uri="{BB962C8B-B14F-4D97-AF65-F5344CB8AC3E}">
        <p14:creationId xmlns:p14="http://schemas.microsoft.com/office/powerpoint/2010/main" xmlns="" val="3366362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96200" cy="762000"/>
          </a:xfrm>
        </p:spPr>
        <p:txBody>
          <a:bodyPr/>
          <a:lstStyle/>
          <a:p>
            <a:pPr algn="ctr"/>
            <a:r>
              <a:rPr lang="en-US" sz="3200" b="1" dirty="0" smtClean="0"/>
              <a:t>Vision for Post-Secondary Education</a:t>
            </a:r>
            <a:endParaRPr lang="en-US" sz="3200" b="1" dirty="0"/>
          </a:p>
        </p:txBody>
      </p:sp>
      <p:sp>
        <p:nvSpPr>
          <p:cNvPr id="3" name="Content Placeholder 2"/>
          <p:cNvSpPr>
            <a:spLocks noGrp="1"/>
          </p:cNvSpPr>
          <p:nvPr>
            <p:ph idx="1"/>
          </p:nvPr>
        </p:nvSpPr>
        <p:spPr>
          <a:xfrm>
            <a:off x="457200" y="1447800"/>
            <a:ext cx="8229600" cy="4525963"/>
          </a:xfrm>
        </p:spPr>
        <p:txBody>
          <a:bodyPr/>
          <a:lstStyle/>
          <a:p>
            <a:pPr marL="342900" lvl="1" indent="-342900">
              <a:spcBef>
                <a:spcPts val="0"/>
              </a:spcBef>
              <a:spcAft>
                <a:spcPts val="600"/>
              </a:spcAft>
              <a:buFontTx/>
              <a:buChar char="•"/>
            </a:pPr>
            <a:r>
              <a:rPr lang="en-US" sz="2000" dirty="0" smtClean="0">
                <a:solidFill>
                  <a:schemeClr val="tx1"/>
                </a:solidFill>
              </a:rPr>
              <a:t>Colleges have contributed to the government’s discussions on system transformation over several years</a:t>
            </a:r>
          </a:p>
          <a:p>
            <a:pPr marL="342900" lvl="1" indent="-342900">
              <a:spcBef>
                <a:spcPts val="0"/>
              </a:spcBef>
              <a:spcAft>
                <a:spcPts val="600"/>
              </a:spcAft>
              <a:buFontTx/>
              <a:buChar char="•"/>
            </a:pPr>
            <a:endParaRPr lang="en-US" sz="2000" dirty="0">
              <a:solidFill>
                <a:schemeClr val="tx1"/>
              </a:solidFill>
            </a:endParaRPr>
          </a:p>
          <a:p>
            <a:pPr marL="342900" lvl="1" indent="-342900">
              <a:spcBef>
                <a:spcPts val="0"/>
              </a:spcBef>
              <a:spcAft>
                <a:spcPts val="600"/>
              </a:spcAft>
              <a:buFontTx/>
              <a:buChar char="•"/>
            </a:pPr>
            <a:r>
              <a:rPr lang="en-US" sz="2000" dirty="0" smtClean="0">
                <a:solidFill>
                  <a:schemeClr val="tx1"/>
                </a:solidFill>
              </a:rPr>
              <a:t>Key components of the government current focus:</a:t>
            </a:r>
          </a:p>
          <a:p>
            <a:pPr marL="0" lvl="1" indent="0">
              <a:spcBef>
                <a:spcPts val="0"/>
              </a:spcBef>
              <a:spcAft>
                <a:spcPts val="600"/>
              </a:spcAft>
              <a:buNone/>
            </a:pPr>
            <a:endParaRPr lang="en-US" sz="2000" dirty="0">
              <a:solidFill>
                <a:schemeClr val="tx1"/>
              </a:solidFill>
            </a:endParaRPr>
          </a:p>
          <a:p>
            <a:pPr lvl="1">
              <a:spcBef>
                <a:spcPts val="0"/>
              </a:spcBef>
              <a:spcAft>
                <a:spcPts val="600"/>
              </a:spcAft>
            </a:pPr>
            <a:r>
              <a:rPr lang="en-US" sz="2000" dirty="0" smtClean="0">
                <a:solidFill>
                  <a:schemeClr val="tx1"/>
                </a:solidFill>
              </a:rPr>
              <a:t>Online education  - announcements made</a:t>
            </a:r>
          </a:p>
          <a:p>
            <a:pPr marL="457200" lvl="1" indent="0">
              <a:spcBef>
                <a:spcPts val="0"/>
              </a:spcBef>
              <a:spcAft>
                <a:spcPts val="600"/>
              </a:spcAft>
              <a:buNone/>
            </a:pPr>
            <a:endParaRPr lang="en-US" sz="2000" dirty="0" smtClean="0">
              <a:solidFill>
                <a:schemeClr val="tx1"/>
              </a:solidFill>
            </a:endParaRPr>
          </a:p>
          <a:p>
            <a:pPr lvl="1">
              <a:spcBef>
                <a:spcPts val="0"/>
              </a:spcBef>
              <a:spcAft>
                <a:spcPts val="600"/>
              </a:spcAft>
            </a:pPr>
            <a:r>
              <a:rPr lang="en-US" sz="2000" dirty="0" smtClean="0">
                <a:solidFill>
                  <a:schemeClr val="tx1"/>
                </a:solidFill>
              </a:rPr>
              <a:t>Credit transfer – </a:t>
            </a:r>
            <a:r>
              <a:rPr lang="en-US" sz="2000" smtClean="0">
                <a:solidFill>
                  <a:schemeClr val="tx1"/>
                </a:solidFill>
              </a:rPr>
              <a:t>announcements made</a:t>
            </a:r>
          </a:p>
          <a:p>
            <a:pPr marL="457200" lvl="1" indent="0">
              <a:spcBef>
                <a:spcPts val="0"/>
              </a:spcBef>
              <a:spcAft>
                <a:spcPts val="600"/>
              </a:spcAft>
              <a:buNone/>
            </a:pPr>
            <a:endParaRPr lang="en-US" sz="2000" dirty="0" smtClean="0">
              <a:solidFill>
                <a:schemeClr val="tx1"/>
              </a:solidFill>
            </a:endParaRPr>
          </a:p>
          <a:p>
            <a:pPr lvl="1">
              <a:spcBef>
                <a:spcPts val="0"/>
              </a:spcBef>
              <a:spcAft>
                <a:spcPts val="600"/>
              </a:spcAft>
            </a:pPr>
            <a:r>
              <a:rPr lang="en-US" sz="2000" dirty="0" smtClean="0">
                <a:solidFill>
                  <a:schemeClr val="tx1"/>
                </a:solidFill>
              </a:rPr>
              <a:t>Differentiation – SMAs to drive this, but still uncertain</a:t>
            </a:r>
          </a:p>
          <a:p>
            <a:pPr marL="342900" lvl="1" indent="-342900">
              <a:spcBef>
                <a:spcPts val="0"/>
              </a:spcBef>
              <a:buFontTx/>
              <a:buChar char="•"/>
            </a:pPr>
            <a:endParaRPr lang="en-US" sz="2000" dirty="0" smtClean="0">
              <a:solidFill>
                <a:schemeClr val="tx1"/>
              </a:solidFill>
            </a:endParaRPr>
          </a:p>
        </p:txBody>
      </p:sp>
      <p:sp>
        <p:nvSpPr>
          <p:cNvPr id="4" name="Slide Number Placeholder 3"/>
          <p:cNvSpPr>
            <a:spLocks noGrp="1"/>
          </p:cNvSpPr>
          <p:nvPr>
            <p:ph type="sldNum" sz="quarter" idx="12"/>
          </p:nvPr>
        </p:nvSpPr>
        <p:spPr>
          <a:xfrm>
            <a:off x="8229600" y="6248400"/>
            <a:ext cx="457200" cy="476250"/>
          </a:xfrm>
        </p:spPr>
        <p:txBody>
          <a:bodyPr/>
          <a:lstStyle/>
          <a:p>
            <a:pPr>
              <a:defRPr/>
            </a:pPr>
            <a:fld id="{D6DC8577-7808-4DE8-914D-45CA76FBA2C8}" type="slidenum">
              <a:rPr lang="en-US" sz="1400" smtClean="0"/>
              <a:pPr>
                <a:defRPr/>
              </a:pPr>
              <a:t>39</a:t>
            </a:fld>
            <a:endParaRPr lang="en-US" sz="1400" dirty="0"/>
          </a:p>
        </p:txBody>
      </p:sp>
    </p:spTree>
    <p:extLst>
      <p:ext uri="{BB962C8B-B14F-4D97-AF65-F5344CB8AC3E}">
        <p14:creationId xmlns:p14="http://schemas.microsoft.com/office/powerpoint/2010/main" xmlns="" val="9748242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228600"/>
            <a:ext cx="7240587" cy="701675"/>
          </a:xfrm>
        </p:spPr>
        <p:txBody>
          <a:bodyPr/>
          <a:lstStyle/>
          <a:p>
            <a:pPr algn="ctr" eaLnBrk="1" hangingPunct="1"/>
            <a:r>
              <a:rPr lang="en-US" dirty="0" smtClean="0"/>
              <a:t>Higher Education Impacts</a:t>
            </a:r>
          </a:p>
        </p:txBody>
      </p:sp>
      <p:sp>
        <p:nvSpPr>
          <p:cNvPr id="11267" name="Rectangle 3"/>
          <p:cNvSpPr>
            <a:spLocks noGrp="1" noChangeArrowheads="1"/>
          </p:cNvSpPr>
          <p:nvPr>
            <p:ph idx="1"/>
          </p:nvPr>
        </p:nvSpPr>
        <p:spPr bwMode="auto">
          <a:xfrm>
            <a:off x="609600" y="1371600"/>
            <a:ext cx="79248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b="1" dirty="0" smtClean="0">
                <a:solidFill>
                  <a:schemeClr val="tx1"/>
                </a:solidFill>
              </a:rPr>
              <a:t>Individual Benefits</a:t>
            </a:r>
            <a:r>
              <a:rPr lang="en-US" sz="3100" b="1" dirty="0" smtClean="0">
                <a:solidFill>
                  <a:schemeClr val="tx1"/>
                </a:solidFill>
              </a:rPr>
              <a:t> </a:t>
            </a:r>
          </a:p>
          <a:p>
            <a:pPr lvl="1" eaLnBrk="1" hangingPunct="1"/>
            <a:r>
              <a:rPr lang="en-US" sz="2000" dirty="0" smtClean="0">
                <a:solidFill>
                  <a:schemeClr val="tx1"/>
                </a:solidFill>
              </a:rPr>
              <a:t>Higher incomes and more likely to be in the workforce;  </a:t>
            </a:r>
          </a:p>
          <a:p>
            <a:pPr lvl="1" eaLnBrk="1" hangingPunct="1"/>
            <a:r>
              <a:rPr lang="en-US" sz="2000" dirty="0" smtClean="0">
                <a:solidFill>
                  <a:schemeClr val="tx1"/>
                </a:solidFill>
              </a:rPr>
              <a:t>Improved occupational status; </a:t>
            </a:r>
          </a:p>
          <a:p>
            <a:pPr lvl="1" eaLnBrk="1" hangingPunct="1"/>
            <a:r>
              <a:rPr lang="en-US" sz="2000" dirty="0" smtClean="0">
                <a:solidFill>
                  <a:schemeClr val="tx1"/>
                </a:solidFill>
              </a:rPr>
              <a:t>Reduced risk of unemployment and living in poverty; </a:t>
            </a:r>
          </a:p>
          <a:p>
            <a:pPr lvl="1" eaLnBrk="1" hangingPunct="1"/>
            <a:r>
              <a:rPr lang="en-US" sz="2000" dirty="0" smtClean="0">
                <a:solidFill>
                  <a:schemeClr val="tx1"/>
                </a:solidFill>
              </a:rPr>
              <a:t>Higher </a:t>
            </a:r>
            <a:r>
              <a:rPr lang="en-US" sz="2000" dirty="0">
                <a:solidFill>
                  <a:schemeClr val="tx1"/>
                </a:solidFill>
              </a:rPr>
              <a:t>self-esteem;</a:t>
            </a:r>
          </a:p>
          <a:p>
            <a:pPr lvl="1" eaLnBrk="1" hangingPunct="1"/>
            <a:r>
              <a:rPr lang="en-US" sz="2000" dirty="0">
                <a:solidFill>
                  <a:schemeClr val="tx1"/>
                </a:solidFill>
              </a:rPr>
              <a:t>Greater willingness to be open to differing opinions;</a:t>
            </a:r>
          </a:p>
          <a:p>
            <a:pPr lvl="1" eaLnBrk="1" hangingPunct="1"/>
            <a:r>
              <a:rPr lang="en-US" sz="2000" dirty="0">
                <a:solidFill>
                  <a:schemeClr val="tx1"/>
                </a:solidFill>
              </a:rPr>
              <a:t>Higher levels of civic participation and volunteerism; </a:t>
            </a:r>
          </a:p>
          <a:p>
            <a:pPr lvl="1" eaLnBrk="1" hangingPunct="1"/>
            <a:r>
              <a:rPr lang="en-US" sz="2000" dirty="0">
                <a:solidFill>
                  <a:schemeClr val="tx1"/>
                </a:solidFill>
              </a:rPr>
              <a:t>Greater involvement with children’s extra-curricular activities;</a:t>
            </a:r>
          </a:p>
          <a:p>
            <a:pPr lvl="1" eaLnBrk="1" hangingPunct="1"/>
            <a:r>
              <a:rPr lang="en-US" sz="2000" dirty="0">
                <a:solidFill>
                  <a:schemeClr val="tx1"/>
                </a:solidFill>
              </a:rPr>
              <a:t>Greater participation in leisure time exercise;</a:t>
            </a:r>
          </a:p>
          <a:p>
            <a:pPr lvl="1" eaLnBrk="1" hangingPunct="1"/>
            <a:r>
              <a:rPr lang="en-US" sz="2000" dirty="0">
                <a:solidFill>
                  <a:schemeClr val="tx1"/>
                </a:solidFill>
              </a:rPr>
              <a:t>Improved health outcomes, including reduced likelihood of smoking. </a:t>
            </a:r>
          </a:p>
          <a:p>
            <a:pPr eaLnBrk="1" hangingPunct="1"/>
            <a:endParaRPr lang="en-US" dirty="0"/>
          </a:p>
          <a:p>
            <a:pPr lvl="1" eaLnBrk="1" hangingPunct="1"/>
            <a:endParaRPr lang="en-US" sz="2400" dirty="0" smtClean="0">
              <a:solidFill>
                <a:schemeClr val="tx1"/>
              </a:solidFill>
            </a:endParaRPr>
          </a:p>
          <a:p>
            <a:pPr eaLnBrk="1" hangingPunct="1">
              <a:buFontTx/>
              <a:buNone/>
            </a:pPr>
            <a:endParaRPr lang="en-US" dirty="0" smtClean="0">
              <a:solidFill>
                <a:schemeClr val="tx1"/>
              </a:solidFill>
            </a:endParaRPr>
          </a:p>
        </p:txBody>
      </p:sp>
      <p:sp>
        <p:nvSpPr>
          <p:cNvPr id="11268"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F748FE45-6BEE-4C3A-967D-22F376EFCF39}" type="slidenum">
              <a:rPr lang="en-US" smtClean="0"/>
              <a:pPr>
                <a:defRPr/>
              </a:pPr>
              <a:t>4</a:t>
            </a:fld>
            <a:endParaRPr lang="en-US" smtClean="0"/>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001000" cy="685800"/>
          </a:xfrm>
        </p:spPr>
        <p:txBody>
          <a:bodyPr/>
          <a:lstStyle/>
          <a:p>
            <a:r>
              <a:rPr lang="en-US" sz="3200" b="1" smtClean="0"/>
              <a:t>What is the colleges’ vision for PSE? </a:t>
            </a:r>
          </a:p>
        </p:txBody>
      </p:sp>
      <p:sp>
        <p:nvSpPr>
          <p:cNvPr id="10243" name="Content Placeholder 2"/>
          <p:cNvSpPr>
            <a:spLocks noGrp="1"/>
          </p:cNvSpPr>
          <p:nvPr>
            <p:ph idx="1"/>
          </p:nvPr>
        </p:nvSpPr>
        <p:spPr bwMode="auto">
          <a:xfrm>
            <a:off x="457200" y="1143000"/>
            <a:ext cx="8229600" cy="5181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defRPr/>
            </a:pPr>
            <a:r>
              <a:rPr lang="en-US" sz="1800" b="1" dirty="0" smtClean="0">
                <a:solidFill>
                  <a:schemeClr val="tx1"/>
                </a:solidFill>
              </a:rPr>
              <a:t>Equal, complementary systems that are highly interconnected</a:t>
            </a:r>
          </a:p>
          <a:p>
            <a:pPr marL="0" indent="0">
              <a:buFontTx/>
              <a:buNone/>
              <a:defRPr/>
            </a:pPr>
            <a:endParaRPr lang="en-US" sz="2000" b="1" dirty="0" smtClean="0">
              <a:solidFill>
                <a:schemeClr val="tx1"/>
              </a:solidFill>
            </a:endParaRPr>
          </a:p>
          <a:p>
            <a:pPr marL="0" indent="0">
              <a:buFontTx/>
              <a:buNone/>
              <a:defRPr/>
            </a:pPr>
            <a:endParaRPr lang="en-US" dirty="0"/>
          </a:p>
          <a:p>
            <a:pPr marL="0" indent="0">
              <a:buFontTx/>
              <a:buNone/>
              <a:defRPr/>
            </a:pPr>
            <a:endParaRPr lang="en-US" dirty="0" smtClean="0"/>
          </a:p>
          <a:p>
            <a:pPr marL="0" indent="0">
              <a:buFontTx/>
              <a:buNone/>
              <a:defRPr/>
            </a:pPr>
            <a:endParaRPr lang="en-US" dirty="0"/>
          </a:p>
          <a:p>
            <a:pPr>
              <a:spcBef>
                <a:spcPts val="0"/>
              </a:spcBef>
              <a:spcAft>
                <a:spcPts val="600"/>
              </a:spcAft>
              <a:defRPr/>
            </a:pPr>
            <a:r>
              <a:rPr lang="en-US" sz="1400" dirty="0" smtClean="0">
                <a:solidFill>
                  <a:schemeClr val="tx1"/>
                </a:solidFill>
              </a:rPr>
              <a:t>Better and more transparent pathways</a:t>
            </a:r>
          </a:p>
          <a:p>
            <a:pPr>
              <a:spcBef>
                <a:spcPts val="0"/>
              </a:spcBef>
              <a:spcAft>
                <a:spcPts val="600"/>
              </a:spcAft>
              <a:defRPr/>
            </a:pPr>
            <a:r>
              <a:rPr lang="en-US" sz="1400" dirty="0" smtClean="0">
                <a:solidFill>
                  <a:schemeClr val="tx1"/>
                </a:solidFill>
              </a:rPr>
              <a:t>Apprenticeship reform</a:t>
            </a:r>
          </a:p>
          <a:p>
            <a:pPr>
              <a:spcBef>
                <a:spcPts val="0"/>
              </a:spcBef>
              <a:spcAft>
                <a:spcPts val="600"/>
              </a:spcAft>
              <a:defRPr/>
            </a:pPr>
            <a:r>
              <a:rPr lang="en-US" sz="1400" dirty="0" smtClean="0">
                <a:solidFill>
                  <a:schemeClr val="tx1"/>
                </a:solidFill>
              </a:rPr>
              <a:t>Better funding to meet the access needs of at-risk students</a:t>
            </a:r>
          </a:p>
          <a:p>
            <a:pPr>
              <a:spcBef>
                <a:spcPts val="0"/>
              </a:spcBef>
              <a:spcAft>
                <a:spcPts val="600"/>
              </a:spcAft>
              <a:defRPr/>
            </a:pPr>
            <a:r>
              <a:rPr lang="en-US" sz="1400" dirty="0" smtClean="0">
                <a:solidFill>
                  <a:schemeClr val="tx1"/>
                </a:solidFill>
              </a:rPr>
              <a:t>More innovative approaches to online education</a:t>
            </a:r>
          </a:p>
          <a:p>
            <a:pPr>
              <a:spcBef>
                <a:spcPts val="0"/>
              </a:spcBef>
              <a:spcAft>
                <a:spcPts val="600"/>
              </a:spcAft>
              <a:defRPr/>
            </a:pPr>
            <a:r>
              <a:rPr lang="en-US" sz="1400" dirty="0" smtClean="0">
                <a:solidFill>
                  <a:schemeClr val="tx1"/>
                </a:solidFill>
              </a:rPr>
              <a:t>Three-year </a:t>
            </a:r>
            <a:r>
              <a:rPr lang="en-US" sz="1400" dirty="0" err="1" smtClean="0">
                <a:solidFill>
                  <a:schemeClr val="tx1"/>
                </a:solidFill>
              </a:rPr>
              <a:t>labour</a:t>
            </a:r>
            <a:r>
              <a:rPr lang="en-US" sz="1400" dirty="0" smtClean="0">
                <a:solidFill>
                  <a:schemeClr val="tx1"/>
                </a:solidFill>
              </a:rPr>
              <a:t> market degrees</a:t>
            </a:r>
          </a:p>
          <a:p>
            <a:pPr>
              <a:spcBef>
                <a:spcPts val="0"/>
              </a:spcBef>
              <a:spcAft>
                <a:spcPts val="600"/>
              </a:spcAft>
              <a:defRPr/>
            </a:pPr>
            <a:endParaRPr lang="en-US" sz="1400" dirty="0">
              <a:solidFill>
                <a:schemeClr val="tx1"/>
              </a:solidFill>
            </a:endParaRPr>
          </a:p>
          <a:p>
            <a:pPr marL="0" indent="0">
              <a:spcBef>
                <a:spcPts val="0"/>
              </a:spcBef>
              <a:spcAft>
                <a:spcPts val="600"/>
              </a:spcAft>
              <a:buFontTx/>
              <a:buNone/>
              <a:defRPr/>
            </a:pPr>
            <a:r>
              <a:rPr lang="en-US" sz="1400" dirty="0" smtClean="0">
                <a:solidFill>
                  <a:srgbClr val="C00000"/>
                </a:solidFill>
              </a:rPr>
              <a:t>	Excerpt </a:t>
            </a:r>
            <a:r>
              <a:rPr lang="en-US" sz="1400" dirty="0">
                <a:solidFill>
                  <a:srgbClr val="C00000"/>
                </a:solidFill>
              </a:rPr>
              <a:t>from a speech </a:t>
            </a:r>
            <a:r>
              <a:rPr lang="en-US" sz="1400" dirty="0" err="1" smtClean="0">
                <a:solidFill>
                  <a:srgbClr val="C00000"/>
                </a:solidFill>
              </a:rPr>
              <a:t>Wm</a:t>
            </a:r>
            <a:r>
              <a:rPr lang="en-US" sz="1400" dirty="0" smtClean="0">
                <a:solidFill>
                  <a:srgbClr val="C00000"/>
                </a:solidFill>
              </a:rPr>
              <a:t> G. Davis </a:t>
            </a:r>
            <a:r>
              <a:rPr lang="en-US" sz="1400" dirty="0">
                <a:solidFill>
                  <a:srgbClr val="C00000"/>
                </a:solidFill>
              </a:rPr>
              <a:t>gave in the legislature on May 21, 1965, when he </a:t>
            </a:r>
            <a:r>
              <a:rPr lang="en-US" sz="1400" dirty="0" smtClean="0">
                <a:solidFill>
                  <a:srgbClr val="C00000"/>
                </a:solidFill>
              </a:rPr>
              <a:t>	introduced </a:t>
            </a:r>
            <a:r>
              <a:rPr lang="en-US" sz="1400" dirty="0">
                <a:solidFill>
                  <a:srgbClr val="C00000"/>
                </a:solidFill>
              </a:rPr>
              <a:t>the </a:t>
            </a:r>
            <a:r>
              <a:rPr lang="en-US" sz="1400" dirty="0" smtClean="0">
                <a:solidFill>
                  <a:srgbClr val="C00000"/>
                </a:solidFill>
              </a:rPr>
              <a:t>legislation establishing </a:t>
            </a:r>
            <a:r>
              <a:rPr lang="en-US" sz="1400" dirty="0">
                <a:solidFill>
                  <a:srgbClr val="C00000"/>
                </a:solidFill>
              </a:rPr>
              <a:t>the colleges:</a:t>
            </a:r>
            <a:endParaRPr lang="en-US" sz="900" dirty="0">
              <a:solidFill>
                <a:srgbClr val="C00000"/>
              </a:solidFill>
            </a:endParaRPr>
          </a:p>
          <a:p>
            <a:pPr marL="457200" lvl="1" indent="0" algn="ctr">
              <a:buFontTx/>
              <a:buNone/>
              <a:defRPr/>
            </a:pPr>
            <a:r>
              <a:rPr lang="en-US" sz="900" dirty="0" smtClean="0">
                <a:solidFill>
                  <a:srgbClr val="C00000"/>
                </a:solidFill>
              </a:rPr>
              <a:t>	</a:t>
            </a:r>
          </a:p>
          <a:p>
            <a:pPr marL="457200" lvl="1" indent="0" algn="ctr">
              <a:buFontTx/>
              <a:buNone/>
              <a:defRPr/>
            </a:pPr>
            <a:r>
              <a:rPr lang="en-US" sz="1400" dirty="0" smtClean="0">
                <a:solidFill>
                  <a:srgbClr val="C00000"/>
                </a:solidFill>
              </a:rPr>
              <a:t>“</a:t>
            </a:r>
            <a:r>
              <a:rPr lang="en-US" sz="1400" dirty="0">
                <a:solidFill>
                  <a:srgbClr val="C00000"/>
                </a:solidFill>
              </a:rPr>
              <a:t>I believe Mr. Speaker that the proposed legislation for the CAAT must be viewed in light of </a:t>
            </a:r>
            <a:r>
              <a:rPr lang="en-US" sz="1400" dirty="0" smtClean="0">
                <a:solidFill>
                  <a:srgbClr val="C00000"/>
                </a:solidFill>
              </a:rPr>
              <a:t>	the </a:t>
            </a:r>
            <a:r>
              <a:rPr lang="en-US" sz="1400" dirty="0">
                <a:solidFill>
                  <a:srgbClr val="C00000"/>
                </a:solidFill>
              </a:rPr>
              <a:t>economic and social demands not only of today but </a:t>
            </a:r>
            <a:r>
              <a:rPr lang="en-US" sz="1400" dirty="0" smtClean="0">
                <a:solidFill>
                  <a:srgbClr val="C00000"/>
                </a:solidFill>
              </a:rPr>
              <a:t>tomorrow”</a:t>
            </a:r>
            <a:endParaRPr lang="en-US" sz="1400" dirty="0">
              <a:solidFill>
                <a:srgbClr val="C00000"/>
              </a:solidFill>
            </a:endParaRPr>
          </a:p>
          <a:p>
            <a:pPr marL="0" indent="0">
              <a:buFontTx/>
              <a:buNone/>
              <a:defRPr/>
            </a:pPr>
            <a:endParaRPr lang="en-US" dirty="0" smtClean="0"/>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0" y="1447800"/>
            <a:ext cx="18288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63496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400" smtClean="0"/>
              <a:t>Why credit transfer matters: main goal by credential</a:t>
            </a: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90600" y="1219200"/>
            <a:ext cx="6719888" cy="41910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2" name="TextBox 3"/>
          <p:cNvSpPr txBox="1">
            <a:spLocks noChangeArrowheads="1"/>
          </p:cNvSpPr>
          <p:nvPr/>
        </p:nvSpPr>
        <p:spPr bwMode="auto">
          <a:xfrm>
            <a:off x="990600" y="5553075"/>
            <a:ext cx="7010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Preparing for future PSE study is a primary goal for many college students. Interest in further study varies significantly by credential. </a:t>
            </a:r>
          </a:p>
          <a:p>
            <a:endParaRPr lang="en-US" sz="1200" dirty="0"/>
          </a:p>
          <a:p>
            <a:r>
              <a:rPr lang="en-US" sz="1200" dirty="0"/>
              <a:t>Source: MTCU – Student Satisfaction Survey</a:t>
            </a:r>
          </a:p>
        </p:txBody>
      </p:sp>
    </p:spTree>
    <p:extLst>
      <p:ext uri="{BB962C8B-B14F-4D97-AF65-F5344CB8AC3E}">
        <p14:creationId xmlns:p14="http://schemas.microsoft.com/office/powerpoint/2010/main" xmlns="" val="2181785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2"/>
            <a:endParaRPr lang="en-US" sz="2000" smtClean="0"/>
          </a:p>
          <a:p>
            <a:pPr lvl="2"/>
            <a:r>
              <a:rPr lang="en-US" sz="2000" smtClean="0"/>
              <a:t>Some areas of study will lend themselves to new 3 year degrees</a:t>
            </a:r>
          </a:p>
          <a:p>
            <a:pPr lvl="2"/>
            <a:r>
              <a:rPr lang="en-US" sz="2000" smtClean="0"/>
              <a:t>Colleges are already teaching focused, so this is a natural fit</a:t>
            </a:r>
          </a:p>
          <a:p>
            <a:pPr lvl="2"/>
            <a:r>
              <a:rPr lang="en-US" sz="2000" smtClean="0"/>
              <a:t>Colleges can do this as a priority, not an afterthought </a:t>
            </a:r>
          </a:p>
          <a:p>
            <a:pPr lvl="2"/>
            <a:r>
              <a:rPr lang="en-US" sz="2000" smtClean="0"/>
              <a:t>Many advanced diplomas already compatible with degree requirements – can provide greater access to degrees </a:t>
            </a:r>
          </a:p>
          <a:p>
            <a:pPr lvl="2"/>
            <a:r>
              <a:rPr lang="en-US" sz="2000" smtClean="0"/>
              <a:t>3 year diplomas are anomalies in the world, so will enhance international compatibility to change</a:t>
            </a:r>
          </a:p>
          <a:p>
            <a:pPr lvl="2"/>
            <a:r>
              <a:rPr lang="en-US" sz="2000" smtClean="0"/>
              <a:t>Will require new process for degree approvals using well established College quality assurance model as base and a more flexible admissions policy to improve access</a:t>
            </a:r>
          </a:p>
        </p:txBody>
      </p:sp>
      <p:sp>
        <p:nvSpPr>
          <p:cNvPr id="13315" name="Title 2"/>
          <p:cNvSpPr>
            <a:spLocks noGrp="1"/>
          </p:cNvSpPr>
          <p:nvPr>
            <p:ph type="title"/>
          </p:nvPr>
        </p:nvSpPr>
        <p:spPr/>
        <p:txBody>
          <a:bodyPr/>
          <a:lstStyle/>
          <a:p>
            <a:r>
              <a:rPr lang="en-US" smtClean="0"/>
              <a:t>Three year degrees: our proposal</a:t>
            </a:r>
          </a:p>
        </p:txBody>
      </p:sp>
      <p:sp>
        <p:nvSpPr>
          <p:cNvPr id="13316" name="Text Placeholder 3"/>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13317" name="Text Placeholder 4"/>
          <p:cNvSpPr>
            <a:spLocks noGrp="1"/>
          </p:cNvSpPr>
          <p:nvPr>
            <p:ph type="body"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13318" name="Text Placeholder 5"/>
          <p:cNvSpPr>
            <a:spLocks noGrp="1"/>
          </p:cNvSpPr>
          <p:nvPr>
            <p:ph type="body"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4209835356"/>
      </p:ext>
    </p:extLst>
  </p:cSld>
  <p:clrMapOvr>
    <a:masterClrMapping/>
  </p:clrMapOvr>
  <p:transition>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438"/>
            <a:ext cx="9296400" cy="7119938"/>
          </a:xfrm>
          <a:prstGeom prst="rect">
            <a:avLst/>
          </a:prstGeom>
          <a:solidFill>
            <a:srgbClr val="0D2B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675"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6713" y="87313"/>
            <a:ext cx="2427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TextBox 8"/>
          <p:cNvSpPr txBox="1">
            <a:spLocks noChangeArrowheads="1"/>
          </p:cNvSpPr>
          <p:nvPr/>
        </p:nvSpPr>
        <p:spPr bwMode="auto">
          <a:xfrm rot="10800000" flipV="1">
            <a:off x="7312025" y="6423025"/>
            <a:ext cx="18319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900" b="1">
                <a:solidFill>
                  <a:schemeClr val="bg1"/>
                </a:solidFill>
                <a:ea typeface="ITC Franklin Gothic Std Demi"/>
                <a:cs typeface="ITC Franklin Gothic Std Demi"/>
              </a:rPr>
              <a:t>General Public n = 1000</a:t>
            </a:r>
          </a:p>
        </p:txBody>
      </p:sp>
      <p:graphicFrame>
        <p:nvGraphicFramePr>
          <p:cNvPr id="28677" name="Chart 3"/>
          <p:cNvGraphicFramePr>
            <a:graphicFrameLocks/>
          </p:cNvGraphicFramePr>
          <p:nvPr/>
        </p:nvGraphicFramePr>
        <p:xfrm>
          <a:off x="577850" y="1539875"/>
          <a:ext cx="8107363" cy="4933950"/>
        </p:xfrm>
        <a:graphic>
          <a:graphicData uri="http://schemas.openxmlformats.org/presentationml/2006/ole">
            <p:oleObj spid="_x0000_s57357" r:id="rId5" imgW="8108383" imgH="4932091" progId="Excel.Sheet.8">
              <p:embed/>
            </p:oleObj>
          </a:graphicData>
        </a:graphic>
      </p:graphicFrame>
      <p:sp>
        <p:nvSpPr>
          <p:cNvPr id="28678" name="TextBox 6"/>
          <p:cNvSpPr txBox="1">
            <a:spLocks noChangeArrowheads="1"/>
          </p:cNvSpPr>
          <p:nvPr/>
        </p:nvSpPr>
        <p:spPr bwMode="auto">
          <a:xfrm>
            <a:off x="527050" y="881063"/>
            <a:ext cx="81073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solidFill>
                  <a:schemeClr val="bg1"/>
                </a:solidFill>
                <a:ea typeface="ITC Franklin Gothic Std Demi"/>
                <a:cs typeface="ITC Franklin Gothic Std Demi"/>
              </a:rPr>
              <a:t>Academic credentials ranked by preference.</a:t>
            </a:r>
          </a:p>
        </p:txBody>
      </p:sp>
    </p:spTree>
    <p:extLst>
      <p:ext uri="{BB962C8B-B14F-4D97-AF65-F5344CB8AC3E}">
        <p14:creationId xmlns:p14="http://schemas.microsoft.com/office/powerpoint/2010/main" xmlns="" val="183183351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438"/>
            <a:ext cx="9296400" cy="7119938"/>
          </a:xfrm>
          <a:prstGeom prst="rect">
            <a:avLst/>
          </a:prstGeom>
          <a:solidFill>
            <a:srgbClr val="0D2B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699"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6713" y="87313"/>
            <a:ext cx="2427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0" name="TextBox 9"/>
          <p:cNvSpPr txBox="1">
            <a:spLocks noChangeArrowheads="1"/>
          </p:cNvSpPr>
          <p:nvPr/>
        </p:nvSpPr>
        <p:spPr bwMode="auto">
          <a:xfrm>
            <a:off x="527050" y="881063"/>
            <a:ext cx="81073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solidFill>
                  <a:schemeClr val="bg1"/>
                </a:solidFill>
                <a:ea typeface="ITC Franklin Gothic Std Demi"/>
                <a:cs typeface="ITC Franklin Gothic Std Demi"/>
              </a:rPr>
              <a:t>How would you rate a three-year college degree, in comparison to a three-year university degree?</a:t>
            </a:r>
          </a:p>
        </p:txBody>
      </p:sp>
      <p:graphicFrame>
        <p:nvGraphicFramePr>
          <p:cNvPr id="29701" name="Chart 8"/>
          <p:cNvGraphicFramePr>
            <a:graphicFrameLocks/>
          </p:cNvGraphicFramePr>
          <p:nvPr/>
        </p:nvGraphicFramePr>
        <p:xfrm>
          <a:off x="476250" y="1681163"/>
          <a:ext cx="8718550" cy="5092700"/>
        </p:xfrm>
        <a:graphic>
          <a:graphicData uri="http://schemas.openxmlformats.org/presentationml/2006/ole">
            <p:oleObj spid="_x0000_s58381" r:id="rId5" imgW="8718036" imgH="5090601" progId="Excel.Sheet.8">
              <p:embed/>
            </p:oleObj>
          </a:graphicData>
        </a:graphic>
      </p:graphicFrame>
      <p:sp>
        <p:nvSpPr>
          <p:cNvPr id="29702" name="TextBox 6"/>
          <p:cNvSpPr txBox="1">
            <a:spLocks noChangeArrowheads="1"/>
          </p:cNvSpPr>
          <p:nvPr/>
        </p:nvSpPr>
        <p:spPr bwMode="auto">
          <a:xfrm rot="10800000" flipV="1">
            <a:off x="7312025" y="6423025"/>
            <a:ext cx="18319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900" b="1">
                <a:solidFill>
                  <a:schemeClr val="bg1"/>
                </a:solidFill>
                <a:ea typeface="ITC Franklin Gothic Std Demi"/>
                <a:cs typeface="ITC Franklin Gothic Std Demi"/>
              </a:rPr>
              <a:t>General Public n = 1000</a:t>
            </a:r>
          </a:p>
        </p:txBody>
      </p:sp>
    </p:spTree>
    <p:extLst>
      <p:ext uri="{BB962C8B-B14F-4D97-AF65-F5344CB8AC3E}">
        <p14:creationId xmlns:p14="http://schemas.microsoft.com/office/powerpoint/2010/main" xmlns="" val="270064501"/>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438"/>
            <a:ext cx="9296400" cy="7119938"/>
          </a:xfrm>
          <a:prstGeom prst="rect">
            <a:avLst/>
          </a:prstGeom>
          <a:solidFill>
            <a:srgbClr val="0D2B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5" name="TextBox 8"/>
          <p:cNvSpPr txBox="1">
            <a:spLocks noChangeArrowheads="1"/>
          </p:cNvSpPr>
          <p:nvPr/>
        </p:nvSpPr>
        <p:spPr bwMode="auto">
          <a:xfrm>
            <a:off x="527050" y="765175"/>
            <a:ext cx="81073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solidFill>
                  <a:schemeClr val="bg1"/>
                </a:solidFill>
                <a:ea typeface="ITC Franklin Gothic Std Demi"/>
                <a:cs typeface="ITC Franklin Gothic Std Demi"/>
              </a:rPr>
              <a:t>Have you ever wanted to apply for a job but didn’t because you did not have a degree?</a:t>
            </a:r>
          </a:p>
        </p:txBody>
      </p:sp>
      <p:pic>
        <p:nvPicPr>
          <p:cNvPr id="18436"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716713" y="87313"/>
            <a:ext cx="2427287"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8437" name="Chart 2"/>
          <p:cNvGraphicFramePr>
            <a:graphicFrameLocks/>
          </p:cNvGraphicFramePr>
          <p:nvPr/>
        </p:nvGraphicFramePr>
        <p:xfrm>
          <a:off x="476250" y="2030413"/>
          <a:ext cx="8718550" cy="4743450"/>
        </p:xfrm>
        <a:graphic>
          <a:graphicData uri="http://schemas.openxmlformats.org/presentationml/2006/ole">
            <p:oleObj spid="_x0000_s45070" r:id="rId5" imgW="8718036" imgH="4743099" progId="Excel.Sheet.8">
              <p:embed/>
            </p:oleObj>
          </a:graphicData>
        </a:graphic>
      </p:graphicFrame>
      <p:sp>
        <p:nvSpPr>
          <p:cNvPr id="18438" name="TextBox 6"/>
          <p:cNvSpPr txBox="1">
            <a:spLocks noChangeArrowheads="1"/>
          </p:cNvSpPr>
          <p:nvPr/>
        </p:nvSpPr>
        <p:spPr bwMode="auto">
          <a:xfrm rot="10800000" flipV="1">
            <a:off x="7312025" y="6423025"/>
            <a:ext cx="18319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900" b="1">
                <a:solidFill>
                  <a:schemeClr val="bg1"/>
                </a:solidFill>
                <a:ea typeface="ITC Franklin Gothic Std Demi"/>
                <a:cs typeface="ITC Franklin Gothic Std Demi"/>
              </a:rPr>
              <a:t>General Public n = 1000</a:t>
            </a:r>
          </a:p>
        </p:txBody>
      </p:sp>
    </p:spTree>
    <p:extLst>
      <p:ext uri="{BB962C8B-B14F-4D97-AF65-F5344CB8AC3E}">
        <p14:creationId xmlns:p14="http://schemas.microsoft.com/office/powerpoint/2010/main" xmlns="" val="419612153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5613" y="365125"/>
            <a:ext cx="7392987" cy="701675"/>
          </a:xfrm>
        </p:spPr>
        <p:txBody>
          <a:bodyPr/>
          <a:lstStyle/>
          <a:p>
            <a:pPr algn="ctr"/>
            <a:r>
              <a:rPr lang="en-US" sz="2800" smtClean="0"/>
              <a:t>Apprenticeship: reform is slow</a:t>
            </a:r>
          </a:p>
        </p:txBody>
      </p:sp>
      <p:sp>
        <p:nvSpPr>
          <p:cNvPr id="23555"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t>Reform apprenticeship – make it a clearer part of the post secondary structure</a:t>
            </a:r>
          </a:p>
          <a:p>
            <a:pPr lvl="2"/>
            <a:r>
              <a:rPr lang="en-US" smtClean="0"/>
              <a:t>Ontario’s colleges can take responsibility for administering the apprenticeship system </a:t>
            </a:r>
          </a:p>
          <a:p>
            <a:pPr lvl="2"/>
            <a:r>
              <a:rPr lang="en-US" smtClean="0"/>
              <a:t>We can have students apply for apprenticeship spots through OCAS</a:t>
            </a:r>
          </a:p>
          <a:p>
            <a:pPr lvl="2"/>
            <a:r>
              <a:rPr lang="en-US" smtClean="0"/>
              <a:t>We can and should expand the availability of pre-apprenticeship programs and college co-op programs to improve pathways to apprenticeship for more students</a:t>
            </a:r>
          </a:p>
        </p:txBody>
      </p:sp>
    </p:spTree>
    <p:extLst>
      <p:ext uri="{BB962C8B-B14F-4D97-AF65-F5344CB8AC3E}">
        <p14:creationId xmlns:p14="http://schemas.microsoft.com/office/powerpoint/2010/main" xmlns="" val="856336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t>Ontario government has determined that new online entity will be created, with “hubs” for college and university courses</a:t>
            </a:r>
          </a:p>
          <a:p>
            <a:pPr>
              <a:defRPr/>
            </a:pPr>
            <a:r>
              <a:rPr lang="en-US" sz="2400" dirty="0" smtClean="0"/>
              <a:t>$42 million in next 3 years to advance this vision</a:t>
            </a:r>
          </a:p>
          <a:p>
            <a:pPr lvl="2">
              <a:defRPr/>
            </a:pPr>
            <a:r>
              <a:rPr lang="en-US" sz="2000" dirty="0" smtClean="0"/>
              <a:t>Ontario Learn already has the infrastructure needed to advance online learning – it may be the college hub</a:t>
            </a:r>
          </a:p>
          <a:p>
            <a:pPr lvl="4">
              <a:defRPr/>
            </a:pPr>
            <a:r>
              <a:rPr lang="en-US" dirty="0" smtClean="0"/>
              <a:t>Collaborative curriculum development</a:t>
            </a:r>
          </a:p>
          <a:p>
            <a:pPr lvl="4">
              <a:defRPr/>
            </a:pPr>
            <a:r>
              <a:rPr lang="en-US" dirty="0" smtClean="0"/>
              <a:t>Consortium based</a:t>
            </a:r>
          </a:p>
          <a:p>
            <a:pPr lvl="4">
              <a:defRPr/>
            </a:pPr>
            <a:r>
              <a:rPr lang="en-US" dirty="0" smtClean="0"/>
              <a:t>Efficient and cost effective</a:t>
            </a:r>
          </a:p>
          <a:p>
            <a:pPr lvl="4">
              <a:defRPr/>
            </a:pPr>
            <a:r>
              <a:rPr lang="en-US" dirty="0" smtClean="0"/>
              <a:t>Model could be adapted to include credential granting</a:t>
            </a:r>
          </a:p>
          <a:p>
            <a:pPr lvl="4">
              <a:defRPr/>
            </a:pPr>
            <a:r>
              <a:rPr lang="en-US" dirty="0" smtClean="0"/>
              <a:t>We can do more together—bridging, accepting courses, animation, units on line not just programs</a:t>
            </a:r>
          </a:p>
          <a:p>
            <a:pPr marL="1828800" lvl="4" indent="0">
              <a:buFontTx/>
              <a:buNone/>
              <a:defRPr/>
            </a:pPr>
            <a:endParaRPr lang="en-US" dirty="0"/>
          </a:p>
          <a:p>
            <a:pPr marL="1828800" lvl="4" indent="0">
              <a:buFontTx/>
              <a:buNone/>
              <a:defRPr/>
            </a:pPr>
            <a:endParaRPr lang="en-US" dirty="0" smtClean="0"/>
          </a:p>
        </p:txBody>
      </p:sp>
      <p:sp>
        <p:nvSpPr>
          <p:cNvPr id="14339" name="Title 2"/>
          <p:cNvSpPr>
            <a:spLocks noGrp="1"/>
          </p:cNvSpPr>
          <p:nvPr>
            <p:ph type="title"/>
          </p:nvPr>
        </p:nvSpPr>
        <p:spPr/>
        <p:txBody>
          <a:bodyPr/>
          <a:lstStyle/>
          <a:p>
            <a:r>
              <a:rPr lang="en-US" dirty="0" smtClean="0"/>
              <a:t>Online strategy</a:t>
            </a:r>
          </a:p>
        </p:txBody>
      </p:sp>
      <p:sp>
        <p:nvSpPr>
          <p:cNvPr id="14340" name="Text Placeholder 3"/>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14341" name="Text Placeholder 4"/>
          <p:cNvSpPr>
            <a:spLocks noGrp="1"/>
          </p:cNvSpPr>
          <p:nvPr>
            <p:ph type="body"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14342" name="Text Placeholder 5"/>
          <p:cNvSpPr>
            <a:spLocks noGrp="1"/>
          </p:cNvSpPr>
          <p:nvPr>
            <p:ph type="body"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3002780572"/>
      </p:ext>
    </p:extLst>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Worldwide, education costs have risen 84% since 2000  </a:t>
            </a:r>
          </a:p>
          <a:p>
            <a:r>
              <a:rPr lang="en-US" smtClean="0"/>
              <a:t>Almost 1 billion adults lack literacy skills</a:t>
            </a:r>
          </a:p>
          <a:p>
            <a:r>
              <a:rPr lang="en-US" smtClean="0"/>
              <a:t>Many will need retraining through careers</a:t>
            </a:r>
          </a:p>
          <a:p>
            <a:r>
              <a:rPr lang="en-US" smtClean="0"/>
              <a:t>Student debt is climbing</a:t>
            </a:r>
          </a:p>
          <a:p>
            <a:r>
              <a:rPr lang="en-US" smtClean="0"/>
              <a:t>Government budgets under pressure</a:t>
            </a:r>
          </a:p>
          <a:p>
            <a:r>
              <a:rPr lang="en-US" smtClean="0"/>
              <a:t>Huge increase in internet/technology use (US student tablet use grew 257% last year</a:t>
            </a:r>
          </a:p>
        </p:txBody>
      </p:sp>
      <p:sp>
        <p:nvSpPr>
          <p:cNvPr id="20483" name="Title 2"/>
          <p:cNvSpPr>
            <a:spLocks noGrp="1"/>
          </p:cNvSpPr>
          <p:nvPr>
            <p:ph type="title"/>
          </p:nvPr>
        </p:nvSpPr>
        <p:spPr/>
        <p:txBody>
          <a:bodyPr/>
          <a:lstStyle/>
          <a:p>
            <a:r>
              <a:rPr lang="en-US" sz="3200" smtClean="0"/>
              <a:t>Why does this matter to governments?</a:t>
            </a:r>
          </a:p>
        </p:txBody>
      </p:sp>
      <p:sp>
        <p:nvSpPr>
          <p:cNvPr id="20484" name="Text Placeholder 3"/>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20485" name="Text Placeholder 4"/>
          <p:cNvSpPr>
            <a:spLocks noGrp="1"/>
          </p:cNvSpPr>
          <p:nvPr>
            <p:ph type="body"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20486" name="Text Placeholder 5"/>
          <p:cNvSpPr>
            <a:spLocks noGrp="1"/>
          </p:cNvSpPr>
          <p:nvPr>
            <p:ph type="body"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2770571850"/>
      </p:ext>
    </p:extLst>
  </p:cSld>
  <p:clrMapOvr>
    <a:masterClrMapping/>
  </p:clrMapOvr>
  <p:transition>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5613" y="365125"/>
            <a:ext cx="7773987" cy="701675"/>
          </a:xfrm>
        </p:spPr>
        <p:txBody>
          <a:bodyPr/>
          <a:lstStyle/>
          <a:p>
            <a:pPr algn="ctr"/>
            <a:r>
              <a:rPr lang="en-US" smtClean="0"/>
              <a:t>What are we focusing on at CO?</a:t>
            </a:r>
          </a:p>
        </p:txBody>
      </p:sp>
      <p:sp>
        <p:nvSpPr>
          <p:cNvPr id="11267" name="Content Placeholder 2"/>
          <p:cNvSpPr>
            <a:spLocks noGrp="1"/>
          </p:cNvSpPr>
          <p:nvPr>
            <p:ph idx="1"/>
          </p:nvPr>
        </p:nvSpPr>
        <p:spPr bwMode="auto">
          <a:xfrm>
            <a:off x="457200" y="1066800"/>
            <a:ext cx="8229600" cy="5334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defRPr/>
            </a:pPr>
            <a:r>
              <a:rPr lang="en-US" sz="2400" b="1" dirty="0" smtClean="0"/>
              <a:t>What do our students, our communities and our institutions need to succeed?</a:t>
            </a:r>
          </a:p>
          <a:p>
            <a:pPr marL="0" indent="0">
              <a:buFontTx/>
              <a:buNone/>
              <a:defRPr/>
            </a:pPr>
            <a:endParaRPr lang="en-US" sz="2400" dirty="0" smtClean="0"/>
          </a:p>
          <a:p>
            <a:pPr>
              <a:defRPr/>
            </a:pPr>
            <a:r>
              <a:rPr lang="en-US" sz="1600" dirty="0" smtClean="0"/>
              <a:t>Continue to engage the public on the skills shortage challenge &amp; how colleges can help – think about specific issues for areas of serious shortages (like the North)</a:t>
            </a:r>
          </a:p>
          <a:p>
            <a:pPr marL="0" indent="0">
              <a:buFontTx/>
              <a:buNone/>
              <a:defRPr/>
            </a:pPr>
            <a:endParaRPr lang="en-US" sz="1600" dirty="0" smtClean="0"/>
          </a:p>
          <a:p>
            <a:pPr>
              <a:defRPr/>
            </a:pPr>
            <a:r>
              <a:rPr lang="en-US" sz="1600" dirty="0" smtClean="0"/>
              <a:t>Prepare to weigh in on the Canada Job Grant program to support critical programs</a:t>
            </a:r>
          </a:p>
          <a:p>
            <a:pPr>
              <a:defRPr/>
            </a:pPr>
            <a:endParaRPr lang="en-US" sz="1600" dirty="0" smtClean="0"/>
          </a:p>
          <a:p>
            <a:pPr>
              <a:defRPr/>
            </a:pPr>
            <a:r>
              <a:rPr lang="en-US" sz="1600" dirty="0" smtClean="0"/>
              <a:t>Advocate for the system’s vision on differentiation, credentials &amp; nomenclature, credit transfer, international education</a:t>
            </a:r>
          </a:p>
          <a:p>
            <a:pPr marL="0" indent="0">
              <a:buFontTx/>
              <a:buNone/>
              <a:defRPr/>
            </a:pPr>
            <a:endParaRPr lang="en-US" sz="1600" dirty="0" smtClean="0"/>
          </a:p>
          <a:p>
            <a:pPr>
              <a:defRPr/>
            </a:pPr>
            <a:r>
              <a:rPr lang="en-US" sz="1600" dirty="0" smtClean="0"/>
              <a:t>Make the case to government to place a moratorium on more cuts to the system</a:t>
            </a:r>
          </a:p>
          <a:p>
            <a:pPr marL="0" indent="0">
              <a:buFontTx/>
              <a:buNone/>
              <a:defRPr/>
            </a:pPr>
            <a:endParaRPr lang="en-US" sz="1600" dirty="0" smtClean="0"/>
          </a:p>
          <a:p>
            <a:pPr>
              <a:defRPr/>
            </a:pPr>
            <a:r>
              <a:rPr lang="en-US" sz="1600" dirty="0" smtClean="0"/>
              <a:t>Prepare the ground for the issues that will take longer to resolve:</a:t>
            </a:r>
          </a:p>
          <a:p>
            <a:pPr lvl="2">
              <a:defRPr/>
            </a:pPr>
            <a:r>
              <a:rPr lang="en-US" sz="1600" dirty="0" smtClean="0"/>
              <a:t>Fiscal health of system long term– think about outcome based funding</a:t>
            </a:r>
          </a:p>
          <a:p>
            <a:pPr lvl="2">
              <a:defRPr/>
            </a:pPr>
            <a:r>
              <a:rPr lang="en-US" sz="1600" dirty="0"/>
              <a:t>A</a:t>
            </a:r>
            <a:r>
              <a:rPr lang="en-US" sz="1600" dirty="0" smtClean="0"/>
              <a:t>pprenticeship reform </a:t>
            </a:r>
          </a:p>
        </p:txBody>
      </p:sp>
    </p:spTree>
    <p:extLst>
      <p:ext uri="{BB962C8B-B14F-4D97-AF65-F5344CB8AC3E}">
        <p14:creationId xmlns:p14="http://schemas.microsoft.com/office/powerpoint/2010/main" xmlns="" val="7475007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228600"/>
            <a:ext cx="7240587" cy="701675"/>
          </a:xfrm>
        </p:spPr>
        <p:txBody>
          <a:bodyPr/>
          <a:lstStyle/>
          <a:p>
            <a:pPr algn="ctr" eaLnBrk="1" hangingPunct="1"/>
            <a:r>
              <a:rPr lang="en-US" dirty="0" smtClean="0"/>
              <a:t>Higher Education Impacts</a:t>
            </a:r>
          </a:p>
        </p:txBody>
      </p:sp>
      <p:sp>
        <p:nvSpPr>
          <p:cNvPr id="12291" name="Rectangle 3"/>
          <p:cNvSpPr>
            <a:spLocks noGrp="1" noChangeArrowheads="1"/>
          </p:cNvSpPr>
          <p:nvPr>
            <p:ph idx="1"/>
          </p:nvPr>
        </p:nvSpPr>
        <p:spPr bwMode="auto">
          <a:xfrm>
            <a:off x="609600" y="1295400"/>
            <a:ext cx="79248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b="1" dirty="0" smtClean="0">
                <a:solidFill>
                  <a:schemeClr val="tx1"/>
                </a:solidFill>
              </a:rPr>
              <a:t>Societal Benefits </a:t>
            </a:r>
          </a:p>
          <a:p>
            <a:pPr lvl="1" eaLnBrk="1" hangingPunct="1"/>
            <a:r>
              <a:rPr lang="en-US" sz="2200" dirty="0" smtClean="0">
                <a:solidFill>
                  <a:schemeClr val="tx1"/>
                </a:solidFill>
              </a:rPr>
              <a:t>Enables and improves social mobility, especially among under-represented groups;</a:t>
            </a:r>
          </a:p>
          <a:p>
            <a:pPr lvl="2" eaLnBrk="1" hangingPunct="1"/>
            <a:r>
              <a:rPr lang="en-US" sz="2200" dirty="0" smtClean="0">
                <a:solidFill>
                  <a:schemeClr val="tx1"/>
                </a:solidFill>
              </a:rPr>
              <a:t>E.g. First Generation, Aboriginals</a:t>
            </a:r>
          </a:p>
          <a:p>
            <a:pPr lvl="1" eaLnBrk="1" hangingPunct="1"/>
            <a:r>
              <a:rPr lang="en-US" sz="2200" dirty="0" smtClean="0">
                <a:solidFill>
                  <a:schemeClr val="tx1"/>
                </a:solidFill>
              </a:rPr>
              <a:t>Contributes towards a more tolerant society;</a:t>
            </a:r>
          </a:p>
          <a:p>
            <a:pPr lvl="1" eaLnBrk="1" hangingPunct="1"/>
            <a:r>
              <a:rPr lang="en-US" sz="2200" dirty="0" smtClean="0">
                <a:solidFill>
                  <a:schemeClr val="tx1"/>
                </a:solidFill>
              </a:rPr>
              <a:t>Reduced demand for health and social support programs; </a:t>
            </a:r>
          </a:p>
          <a:p>
            <a:pPr lvl="1" eaLnBrk="1" hangingPunct="1"/>
            <a:r>
              <a:rPr lang="en-US" sz="2200" dirty="0" smtClean="0">
                <a:solidFill>
                  <a:schemeClr val="tx1"/>
                </a:solidFill>
              </a:rPr>
              <a:t>Higher tax revenues;</a:t>
            </a:r>
          </a:p>
          <a:p>
            <a:pPr lvl="1" eaLnBrk="1" hangingPunct="1"/>
            <a:r>
              <a:rPr lang="en-US" sz="2200" dirty="0" smtClean="0">
                <a:solidFill>
                  <a:schemeClr val="tx1"/>
                </a:solidFill>
              </a:rPr>
              <a:t>Supports and drives productivity and prosperity gains;</a:t>
            </a:r>
          </a:p>
          <a:p>
            <a:pPr lvl="2" eaLnBrk="1" hangingPunct="1"/>
            <a:r>
              <a:rPr lang="en-US" sz="2200" dirty="0" smtClean="0">
                <a:solidFill>
                  <a:schemeClr val="tx1"/>
                </a:solidFill>
              </a:rPr>
              <a:t>Over 2 million college graduates in the Ontario  workforce</a:t>
            </a:r>
          </a:p>
          <a:p>
            <a:pPr lvl="2" eaLnBrk="1" hangingPunct="1"/>
            <a:r>
              <a:rPr lang="en-US" sz="2200" dirty="0" smtClean="0">
                <a:solidFill>
                  <a:schemeClr val="tx1"/>
                </a:solidFill>
              </a:rPr>
              <a:t>82,000 students graduated in 2012-13</a:t>
            </a:r>
            <a:endParaRPr lang="en-US" sz="2100" dirty="0" smtClean="0">
              <a:solidFill>
                <a:schemeClr val="tx1"/>
              </a:solidFill>
            </a:endParaRPr>
          </a:p>
        </p:txBody>
      </p:sp>
      <p:sp>
        <p:nvSpPr>
          <p:cNvPr id="12292"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dirty="0" smtClean="0"/>
              <a:t>                          </a:t>
            </a:r>
            <a:fld id="{BE6D268B-B374-42FC-8F88-6E00F400121C}" type="slidenum">
              <a:rPr lang="en-US" smtClean="0"/>
              <a:pPr>
                <a:defRPr/>
              </a:pPr>
              <a:t>5</a:t>
            </a:fld>
            <a:endParaRPr lang="en-US" dirty="0" smtClean="0"/>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What can we count on right now?</a:t>
            </a:r>
          </a:p>
        </p:txBody>
      </p:sp>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E9995AE-6E26-4278-B1F5-5DBEC0C4BA22}" type="slidenum">
              <a:rPr lang="en-US" sz="1100" smtClean="0"/>
              <a:pPr/>
              <a:t>50</a:t>
            </a:fld>
            <a:endParaRPr lang="en-US" sz="1100" smtClean="0"/>
          </a:p>
        </p:txBody>
      </p:sp>
      <p:pic>
        <p:nvPicPr>
          <p:cNvPr id="41988" name="Picture 2" descr="C:\Users\Franklin\Pictures\Coaster1[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52600" y="1524000"/>
            <a:ext cx="5791200" cy="449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64537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55613" y="1143001"/>
            <a:ext cx="8382000" cy="5105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000" dirty="0" smtClean="0"/>
              <a:t>The government in facing serious debt and deficit pressures – so the growth of government funding will be severely constrained</a:t>
            </a:r>
          </a:p>
          <a:p>
            <a:pPr marL="0" indent="0">
              <a:buNone/>
            </a:pPr>
            <a:endParaRPr lang="en-US" sz="2000" dirty="0" smtClean="0"/>
          </a:p>
          <a:p>
            <a:r>
              <a:rPr lang="en-US" sz="2000" dirty="0" smtClean="0"/>
              <a:t>Even under the government’s Reaching Higher program, real operating grants per student declined by over 10 percent in five years</a:t>
            </a:r>
          </a:p>
          <a:p>
            <a:pPr marL="0" indent="0">
              <a:buNone/>
            </a:pPr>
            <a:endParaRPr lang="en-US" sz="2000" dirty="0" smtClean="0"/>
          </a:p>
          <a:p>
            <a:r>
              <a:rPr lang="en-US" sz="2000" dirty="0" smtClean="0"/>
              <a:t>All public sector unions were told to reach settlements with no wage increases  - most didn’t. </a:t>
            </a:r>
            <a:r>
              <a:rPr lang="en-US" sz="2000" dirty="0"/>
              <a:t> </a:t>
            </a:r>
            <a:r>
              <a:rPr lang="en-US" sz="2000" dirty="0" smtClean="0"/>
              <a:t>Most are bargaining in 2014</a:t>
            </a:r>
          </a:p>
          <a:p>
            <a:pPr marL="0" indent="0">
              <a:buNone/>
            </a:pPr>
            <a:endParaRPr lang="en-US" sz="2000" dirty="0" smtClean="0"/>
          </a:p>
          <a:p>
            <a:r>
              <a:rPr lang="en-US" sz="2000" dirty="0" smtClean="0"/>
              <a:t>While demand for college education is still growing, colleges will be facing difficult financial circumstances and will need to diversity revenue streams and continue to improve efficiencies.    </a:t>
            </a:r>
          </a:p>
        </p:txBody>
      </p:sp>
      <p:sp>
        <p:nvSpPr>
          <p:cNvPr id="31747" name="Title 2"/>
          <p:cNvSpPr>
            <a:spLocks noGrp="1"/>
          </p:cNvSpPr>
          <p:nvPr>
            <p:ph type="title"/>
          </p:nvPr>
        </p:nvSpPr>
        <p:spPr>
          <a:xfrm>
            <a:off x="1066800" y="152400"/>
            <a:ext cx="7240587" cy="701675"/>
          </a:xfrm>
        </p:spPr>
        <p:txBody>
          <a:bodyPr/>
          <a:lstStyle/>
          <a:p>
            <a:pPr algn="ctr"/>
            <a:r>
              <a:rPr lang="en-US" dirty="0" smtClean="0"/>
              <a:t>Fiscal Pressures </a:t>
            </a:r>
          </a:p>
        </p:txBody>
      </p:sp>
      <p:sp>
        <p:nvSpPr>
          <p:cNvPr id="31748" name="Text Placeholder 3"/>
          <p:cNvSpPr>
            <a:spLocks noGrp="1"/>
          </p:cNvSpPr>
          <p:nvPr>
            <p:ph type="body"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31749" name="Text Placeholder 4"/>
          <p:cNvSpPr>
            <a:spLocks noGrp="1"/>
          </p:cNvSpPr>
          <p:nvPr>
            <p:ph type="body"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
        <p:nvSpPr>
          <p:cNvPr id="31750" name="Text Placeholder 5"/>
          <p:cNvSpPr>
            <a:spLocks noGrp="1"/>
          </p:cNvSpPr>
          <p:nvPr>
            <p:ph type="body"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0"/>
            <a:ext cx="8458200" cy="914400"/>
          </a:xfrm>
        </p:spPr>
        <p:txBody>
          <a:bodyPr/>
          <a:lstStyle/>
          <a:p>
            <a:pPr algn="ctr" eaLnBrk="1" hangingPunct="1"/>
            <a:r>
              <a:rPr lang="en-US" sz="3400" dirty="0" smtClean="0"/>
              <a:t>Fiscal Health:</a:t>
            </a:r>
            <a:br>
              <a:rPr lang="en-US" sz="3400" dirty="0" smtClean="0"/>
            </a:br>
            <a:r>
              <a:rPr lang="en-US" sz="3400" dirty="0" smtClean="0"/>
              <a:t>Health Care Spending</a:t>
            </a:r>
            <a:r>
              <a:rPr lang="en-US" sz="3200" dirty="0" smtClean="0"/>
              <a:t> </a:t>
            </a:r>
            <a:r>
              <a:rPr lang="en-US" sz="2800" dirty="0" smtClean="0"/>
              <a:t> </a:t>
            </a:r>
          </a:p>
        </p:txBody>
      </p:sp>
      <p:sp>
        <p:nvSpPr>
          <p:cNvPr id="3789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mtClean="0"/>
              <a:t>                          </a:t>
            </a:r>
            <a:fld id="{ADB3FDA8-C7CE-41FA-95B9-C434FB0CF38F}" type="slidenum">
              <a:rPr lang="en-US" smtClean="0"/>
              <a:pPr/>
              <a:t>52</a:t>
            </a:fld>
            <a:endParaRPr lang="en-US" smtClean="0"/>
          </a:p>
        </p:txBody>
      </p:sp>
      <p:graphicFrame>
        <p:nvGraphicFramePr>
          <p:cNvPr id="37892" name="Object 1"/>
          <p:cNvGraphicFramePr>
            <a:graphicFrameLocks noChangeAspect="1"/>
          </p:cNvGraphicFramePr>
          <p:nvPr/>
        </p:nvGraphicFramePr>
        <p:xfrm>
          <a:off x="1219200" y="1447800"/>
          <a:ext cx="6788150" cy="4121150"/>
        </p:xfrm>
        <a:graphic>
          <a:graphicData uri="http://schemas.openxmlformats.org/presentationml/2006/ole">
            <p:oleObj spid="_x0000_s39985" name="Worksheet" r:id="rId4" imgW="8810545" imgH="5429327" progId="Excel.Sheet.8">
              <p:embed/>
            </p:oleObj>
          </a:graphicData>
        </a:graphic>
      </p:graphicFrame>
    </p:spTree>
    <p:extLst>
      <p:ext uri="{BB962C8B-B14F-4D97-AF65-F5344CB8AC3E}">
        <p14:creationId xmlns:p14="http://schemas.microsoft.com/office/powerpoint/2010/main" xmlns="" val="538127991"/>
      </p:ext>
    </p:extLst>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228600"/>
            <a:ext cx="7240587" cy="701675"/>
          </a:xfrm>
        </p:spPr>
        <p:txBody>
          <a:bodyPr/>
          <a:lstStyle/>
          <a:p>
            <a:pPr algn="ctr"/>
            <a:r>
              <a:rPr lang="en-CA" dirty="0" smtClean="0"/>
              <a:t>Conclusions</a:t>
            </a:r>
          </a:p>
        </p:txBody>
      </p:sp>
      <p:sp>
        <p:nvSpPr>
          <p:cNvPr id="39939"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sz="2000" dirty="0" smtClean="0">
                <a:solidFill>
                  <a:schemeClr val="tx1"/>
                </a:solidFill>
              </a:rPr>
              <a:t>The needs of Ontario’s economy in the future are well aligned with the strengths of colleges</a:t>
            </a:r>
          </a:p>
          <a:p>
            <a:pPr marL="0" indent="0">
              <a:buNone/>
            </a:pPr>
            <a:endParaRPr lang="en-CA" sz="2000" dirty="0" smtClean="0">
              <a:solidFill>
                <a:schemeClr val="tx1"/>
              </a:solidFill>
            </a:endParaRPr>
          </a:p>
          <a:p>
            <a:pPr marL="0" indent="0">
              <a:buNone/>
            </a:pPr>
            <a:r>
              <a:rPr lang="en-CA" sz="2000" dirty="0" smtClean="0">
                <a:solidFill>
                  <a:schemeClr val="tx1"/>
                </a:solidFill>
              </a:rPr>
              <a:t>However, </a:t>
            </a:r>
          </a:p>
          <a:p>
            <a:r>
              <a:rPr lang="en-CA" sz="2000" dirty="0" smtClean="0">
                <a:solidFill>
                  <a:schemeClr val="tx1"/>
                </a:solidFill>
              </a:rPr>
              <a:t>The fiscal situation is uncertain and we are not entirely in control of our destiny</a:t>
            </a:r>
          </a:p>
          <a:p>
            <a:pPr marL="0" indent="0">
              <a:buNone/>
            </a:pPr>
            <a:endParaRPr lang="en-CA" sz="2000" dirty="0" smtClean="0">
              <a:solidFill>
                <a:schemeClr val="tx1"/>
              </a:solidFill>
            </a:endParaRPr>
          </a:p>
          <a:p>
            <a:pPr marL="0" indent="0">
              <a:buNone/>
            </a:pPr>
            <a:r>
              <a:rPr lang="en-CA" sz="2000" dirty="0" smtClean="0">
                <a:solidFill>
                  <a:schemeClr val="tx1"/>
                </a:solidFill>
              </a:rPr>
              <a:t>But,</a:t>
            </a:r>
          </a:p>
          <a:p>
            <a:r>
              <a:rPr lang="en-CA" sz="2000" dirty="0" smtClean="0">
                <a:solidFill>
                  <a:schemeClr val="tx1"/>
                </a:solidFill>
              </a:rPr>
              <a:t>Colleges were designed to address labour market needs – If we don’t want the Miner report to be Ontario’s future reality  --  we must find solutions working together</a:t>
            </a:r>
          </a:p>
          <a:p>
            <a:pPr>
              <a:buFontTx/>
              <a:buNone/>
            </a:pPr>
            <a:endParaRPr lang="en-CA" dirty="0" smtClean="0"/>
          </a:p>
        </p:txBody>
      </p:sp>
      <p:sp>
        <p:nvSpPr>
          <p:cNvPr id="39940" name="Slide Number Placehold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fld id="{C6F4108E-BDEE-478E-BD9E-A044F0403368}" type="slidenum">
              <a:rPr lang="en-US" smtClean="0"/>
              <a:pPr>
                <a:defRPr/>
              </a:pPr>
              <a:t>53</a:t>
            </a:fld>
            <a:endParaRPr lang="en-US" smtClean="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153400" cy="838200"/>
          </a:xfrm>
        </p:spPr>
        <p:txBody>
          <a:bodyPr/>
          <a:lstStyle/>
          <a:p>
            <a:pPr algn="ctr"/>
            <a:r>
              <a:rPr lang="en-CA" dirty="0" smtClean="0"/>
              <a:t>Why Advocate Together </a:t>
            </a:r>
          </a:p>
        </p:txBody>
      </p:sp>
      <p:sp>
        <p:nvSpPr>
          <p:cNvPr id="13315" name="Content Placeholder 2"/>
          <p:cNvSpPr>
            <a:spLocks noGrp="1"/>
          </p:cNvSpPr>
          <p:nvPr>
            <p:ph idx="1"/>
          </p:nvPr>
        </p:nvSpPr>
        <p:spPr bwMode="auto">
          <a:xfrm>
            <a:off x="609600" y="1219200"/>
            <a:ext cx="7924800" cy="480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300" smtClean="0">
                <a:solidFill>
                  <a:schemeClr val="tx1"/>
                </a:solidFill>
              </a:rPr>
              <a:t>Colleges rely on government funding and policy decision making</a:t>
            </a:r>
          </a:p>
          <a:p>
            <a:pPr>
              <a:lnSpc>
                <a:spcPct val="90000"/>
              </a:lnSpc>
            </a:pPr>
            <a:endParaRPr lang="en-US" sz="2300" smtClean="0">
              <a:solidFill>
                <a:schemeClr val="tx1"/>
              </a:solidFill>
            </a:endParaRPr>
          </a:p>
          <a:p>
            <a:pPr>
              <a:lnSpc>
                <a:spcPct val="90000"/>
              </a:lnSpc>
            </a:pPr>
            <a:r>
              <a:rPr lang="en-US" sz="2300" smtClean="0">
                <a:solidFill>
                  <a:schemeClr val="tx1"/>
                </a:solidFill>
              </a:rPr>
              <a:t>We are in a very </a:t>
            </a:r>
            <a:r>
              <a:rPr lang="en-US" sz="2300" smtClean="0">
                <a:solidFill>
                  <a:srgbClr val="000000"/>
                </a:solidFill>
              </a:rPr>
              <a:t>competitive environment with most areas that rely on government funding being underfunded and arguing for further support</a:t>
            </a:r>
          </a:p>
          <a:p>
            <a:pPr>
              <a:lnSpc>
                <a:spcPct val="90000"/>
              </a:lnSpc>
            </a:pPr>
            <a:endParaRPr lang="en-US" sz="2300" smtClean="0">
              <a:solidFill>
                <a:schemeClr val="tx1"/>
              </a:solidFill>
            </a:endParaRPr>
          </a:p>
          <a:p>
            <a:pPr>
              <a:lnSpc>
                <a:spcPct val="90000"/>
              </a:lnSpc>
            </a:pPr>
            <a:r>
              <a:rPr lang="en-US" sz="2300" smtClean="0">
                <a:solidFill>
                  <a:schemeClr val="tx1"/>
                </a:solidFill>
              </a:rPr>
              <a:t>Not many decision makers and policy analysts at Queen’s Park went to college</a:t>
            </a:r>
          </a:p>
          <a:p>
            <a:pPr>
              <a:lnSpc>
                <a:spcPct val="90000"/>
              </a:lnSpc>
            </a:pPr>
            <a:endParaRPr lang="en-US" sz="2300" smtClean="0">
              <a:solidFill>
                <a:schemeClr val="tx1"/>
              </a:solidFill>
            </a:endParaRPr>
          </a:p>
          <a:p>
            <a:pPr>
              <a:lnSpc>
                <a:spcPct val="90000"/>
              </a:lnSpc>
            </a:pPr>
            <a:r>
              <a:rPr lang="en-US" sz="2300" smtClean="0">
                <a:solidFill>
                  <a:schemeClr val="tx1"/>
                </a:solidFill>
              </a:rPr>
              <a:t>Colleges matter to the future </a:t>
            </a:r>
          </a:p>
          <a:p>
            <a:pPr>
              <a:lnSpc>
                <a:spcPct val="90000"/>
              </a:lnSpc>
              <a:buFontTx/>
              <a:buNone/>
            </a:pPr>
            <a:endParaRPr lang="en-US" sz="2300" smtClean="0">
              <a:solidFill>
                <a:schemeClr val="tx1"/>
              </a:solidFill>
            </a:endParaRPr>
          </a:p>
          <a:p>
            <a:pPr>
              <a:lnSpc>
                <a:spcPct val="90000"/>
              </a:lnSpc>
            </a:pPr>
            <a:r>
              <a:rPr lang="en-US" sz="2300" smtClean="0">
                <a:solidFill>
                  <a:schemeClr val="tx1"/>
                </a:solidFill>
              </a:rPr>
              <a:t>The voice of the college sector is stronger than the voice of any one college</a:t>
            </a:r>
          </a:p>
          <a:p>
            <a:endParaRPr lang="en-CA" sz="2400" smtClean="0"/>
          </a:p>
        </p:txBody>
      </p:sp>
      <p:sp>
        <p:nvSpPr>
          <p:cNvPr id="13316"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C557D91F-7688-4A22-81AF-43C958EF86DD}" type="slidenum">
              <a:rPr lang="en-US" smtClean="0"/>
              <a:pPr>
                <a:defRPr/>
              </a:pPr>
              <a:t>6</a:t>
            </a:fld>
            <a:endParaRPr lang="en-US" smtClean="0"/>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458200" cy="914400"/>
          </a:xfrm>
        </p:spPr>
        <p:txBody>
          <a:bodyPr/>
          <a:lstStyle/>
          <a:p>
            <a:pPr algn="ctr" eaLnBrk="1" hangingPunct="1"/>
            <a:r>
              <a:rPr lang="en-US" dirty="0" smtClean="0"/>
              <a:t>Colleges Ontario   </a:t>
            </a:r>
          </a:p>
        </p:txBody>
      </p:sp>
      <p:sp>
        <p:nvSpPr>
          <p:cNvPr id="16387"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171110FF-812C-48EB-B076-4C421B6E83F6}" type="slidenum">
              <a:rPr lang="en-US" smtClean="0"/>
              <a:pPr>
                <a:defRPr/>
              </a:pPr>
              <a:t>7</a:t>
            </a:fld>
            <a:endParaRPr lang="en-US" smtClean="0"/>
          </a:p>
        </p:txBody>
      </p:sp>
      <p:sp>
        <p:nvSpPr>
          <p:cNvPr id="16388" name="Text Box 4"/>
          <p:cNvSpPr txBox="1">
            <a:spLocks noChangeArrowheads="1"/>
          </p:cNvSpPr>
          <p:nvPr/>
        </p:nvSpPr>
        <p:spPr bwMode="auto">
          <a:xfrm>
            <a:off x="838200" y="1371600"/>
            <a:ext cx="7620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dirty="0"/>
              <a:t>Colleges Ontario is the advocacy and marketing association of Ontario's 24 Colleges of Applied Arts and Technology</a:t>
            </a:r>
          </a:p>
          <a:p>
            <a:pPr eaLnBrk="1" hangingPunct="1"/>
            <a:endParaRPr lang="en-US" sz="2400" dirty="0"/>
          </a:p>
          <a:p>
            <a:pPr eaLnBrk="1" hangingPunct="1"/>
            <a:r>
              <a:rPr lang="en-US" sz="2400" dirty="0"/>
              <a:t>The mandate of Colleges Ontario is to advance a strong college system for Ontario.</a:t>
            </a:r>
            <a:br>
              <a:rPr lang="en-US" sz="2400" dirty="0"/>
            </a:br>
            <a:r>
              <a:rPr lang="en-US" sz="2400" dirty="0"/>
              <a:t/>
            </a:r>
            <a:br>
              <a:rPr lang="en-US" sz="2400" dirty="0"/>
            </a:br>
            <a:r>
              <a:rPr lang="en-US" sz="2400" dirty="0"/>
              <a:t>Our services to colleges include:</a:t>
            </a:r>
            <a:br>
              <a:rPr lang="en-US" sz="2400" dirty="0"/>
            </a:br>
            <a:r>
              <a:rPr lang="en-US" sz="2400" dirty="0"/>
              <a:t>	• advocacy and communications</a:t>
            </a:r>
            <a:br>
              <a:rPr lang="en-US" sz="2400" dirty="0"/>
            </a:br>
            <a:r>
              <a:rPr lang="en-US" sz="2400" dirty="0"/>
              <a:t>	• research and policy development</a:t>
            </a:r>
            <a:br>
              <a:rPr lang="en-US" sz="2400" dirty="0"/>
            </a:br>
            <a:r>
              <a:rPr lang="en-US" sz="2400" dirty="0"/>
              <a:t>	• information coordination</a:t>
            </a:r>
            <a:br>
              <a:rPr lang="en-US" sz="2400" dirty="0"/>
            </a:br>
            <a:r>
              <a:rPr lang="en-US" sz="2400" dirty="0"/>
              <a:t>	• professional development</a:t>
            </a:r>
            <a:br>
              <a:rPr lang="en-US" sz="2400" dirty="0"/>
            </a:br>
            <a:endParaRPr lang="en-US" sz="2400" dirty="0"/>
          </a:p>
        </p:txBody>
      </p:sp>
    </p:spTree>
    <p:extLst>
      <p:ext uri="{BB962C8B-B14F-4D97-AF65-F5344CB8AC3E}">
        <p14:creationId xmlns:p14="http://schemas.microsoft.com/office/powerpoint/2010/main" xmlns="" val="3594900373"/>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228600"/>
            <a:ext cx="8305800" cy="762000"/>
          </a:xfrm>
        </p:spPr>
        <p:txBody>
          <a:bodyPr/>
          <a:lstStyle/>
          <a:p>
            <a:pPr algn="ctr"/>
            <a:r>
              <a:rPr lang="en-CA" dirty="0" smtClean="0"/>
              <a:t>Colleges Ontario Committee Structure</a:t>
            </a:r>
            <a:endParaRPr lang="en-US" dirty="0" smtClean="0"/>
          </a:p>
        </p:txBody>
      </p:sp>
      <p:sp>
        <p:nvSpPr>
          <p:cNvPr id="17411" name="Slide Number Placehold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FF838C6C-3506-4A39-8FEE-7886AA976317}" type="slidenum">
              <a:rPr lang="en-US" smtClean="0"/>
              <a:pPr>
                <a:defRPr/>
              </a:pPr>
              <a:t>8</a:t>
            </a:fld>
            <a:endParaRPr lang="en-US" smtClean="0"/>
          </a:p>
        </p:txBody>
      </p:sp>
      <p:pic>
        <p:nvPicPr>
          <p:cNvPr id="17412"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5800" y="1295400"/>
            <a:ext cx="8077200" cy="4979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4863256"/>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mtClean="0"/>
              <a:t>                          </a:t>
            </a:r>
            <a:fld id="{B83B1C45-7926-4511-ADC4-D5BC79E5486C}" type="slidenum">
              <a:rPr lang="en-US" smtClean="0"/>
              <a:pPr>
                <a:defRPr/>
              </a:pPr>
              <a:t>9</a:t>
            </a:fld>
            <a:endParaRPr lang="en-US" smtClean="0"/>
          </a:p>
        </p:txBody>
      </p:sp>
      <p:sp>
        <p:nvSpPr>
          <p:cNvPr id="14339" name="Text Box 6"/>
          <p:cNvSpPr txBox="1">
            <a:spLocks noChangeArrowheads="1"/>
          </p:cNvSpPr>
          <p:nvPr/>
        </p:nvSpPr>
        <p:spPr bwMode="auto">
          <a:xfrm>
            <a:off x="1066800" y="2590800"/>
            <a:ext cx="70104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en-US" sz="3600" b="1" dirty="0"/>
              <a:t>Ontario’s 24 Colleges of Applied Arts and Technology</a:t>
            </a: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CO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6" charset="-128"/>
          </a:defRPr>
        </a:defPPr>
      </a:lstStyle>
    </a:lnDef>
  </a:objectDefaults>
  <a:extraClrSchemeLst>
    <a:extraClrScheme>
      <a:clrScheme name="CO_template 1">
        <a:dk1>
          <a:srgbClr val="60513A"/>
        </a:dk1>
        <a:lt1>
          <a:srgbClr val="FFFFFF"/>
        </a:lt1>
        <a:dk2>
          <a:srgbClr val="FFFFFF"/>
        </a:dk2>
        <a:lt2>
          <a:srgbClr val="808080"/>
        </a:lt2>
        <a:accent1>
          <a:srgbClr val="005232"/>
        </a:accent1>
        <a:accent2>
          <a:srgbClr val="B2B2B2"/>
        </a:accent2>
        <a:accent3>
          <a:srgbClr val="FFFFFF"/>
        </a:accent3>
        <a:accent4>
          <a:srgbClr val="514430"/>
        </a:accent4>
        <a:accent5>
          <a:srgbClr val="AAB3AD"/>
        </a:accent5>
        <a:accent6>
          <a:srgbClr val="A1A1A1"/>
        </a:accent6>
        <a:hlink>
          <a:srgbClr val="FC9200"/>
        </a:hlink>
        <a:folHlink>
          <a:srgbClr val="7C0928"/>
        </a:folHlink>
      </a:clrScheme>
      <a:clrMap bg1="lt1" tx1="dk1" bg2="lt2" tx2="dk2" accent1="accent1" accent2="accent2" accent3="accent3" accent4="accent4" accent5="accent5" accent6="accent6" hlink="hlink" folHlink="folHlink"/>
    </a:extraClrScheme>
    <a:extraClrScheme>
      <a:clrScheme name="CO_template 2">
        <a:dk1>
          <a:srgbClr val="60513A"/>
        </a:dk1>
        <a:lt1>
          <a:srgbClr val="FFFFFF"/>
        </a:lt1>
        <a:dk2>
          <a:srgbClr val="FFFFFF"/>
        </a:dk2>
        <a:lt2>
          <a:srgbClr val="808080"/>
        </a:lt2>
        <a:accent1>
          <a:srgbClr val="005232"/>
        </a:accent1>
        <a:accent2>
          <a:srgbClr val="BAA68C"/>
        </a:accent2>
        <a:accent3>
          <a:srgbClr val="FFFFFF"/>
        </a:accent3>
        <a:accent4>
          <a:srgbClr val="514430"/>
        </a:accent4>
        <a:accent5>
          <a:srgbClr val="AAB3AD"/>
        </a:accent5>
        <a:accent6>
          <a:srgbClr val="A8967E"/>
        </a:accent6>
        <a:hlink>
          <a:srgbClr val="FC9200"/>
        </a:hlink>
        <a:folHlink>
          <a:srgbClr val="7C09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_template 2">
    <a:dk1>
      <a:srgbClr val="60513A"/>
    </a:dk1>
    <a:lt1>
      <a:srgbClr val="FFFFFF"/>
    </a:lt1>
    <a:dk2>
      <a:srgbClr val="FFFFFF"/>
    </a:dk2>
    <a:lt2>
      <a:srgbClr val="808080"/>
    </a:lt2>
    <a:accent1>
      <a:srgbClr val="005232"/>
    </a:accent1>
    <a:accent2>
      <a:srgbClr val="BAA68C"/>
    </a:accent2>
    <a:accent3>
      <a:srgbClr val="FFFFFF"/>
    </a:accent3>
    <a:accent4>
      <a:srgbClr val="514430"/>
    </a:accent4>
    <a:accent5>
      <a:srgbClr val="AAB3AD"/>
    </a:accent5>
    <a:accent6>
      <a:srgbClr val="A8967E"/>
    </a:accent6>
    <a:hlink>
      <a:srgbClr val="FC9200"/>
    </a:hlink>
    <a:folHlink>
      <a:srgbClr val="7C0928"/>
    </a:folHlink>
  </a:clrScheme>
  <a:fontScheme name="CO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8857</TotalTime>
  <Words>2855</Words>
  <Application>Microsoft Office PowerPoint</Application>
  <PresentationFormat>On-screen Show (4:3)</PresentationFormat>
  <Paragraphs>425</Paragraphs>
  <Slides>53</Slides>
  <Notes>28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53</vt:i4>
      </vt:variant>
    </vt:vector>
  </HeadingPairs>
  <TitlesOfParts>
    <vt:vector size="58" baseType="lpstr">
      <vt:lpstr>CO_template</vt:lpstr>
      <vt:lpstr>Microsoft Office Excel Chart</vt:lpstr>
      <vt:lpstr>Chart</vt:lpstr>
      <vt:lpstr>Microsoft Office Excel 97-2003 Worksheet</vt:lpstr>
      <vt:lpstr>Worksheet</vt:lpstr>
      <vt:lpstr>CMU presentation January 31, 2014</vt:lpstr>
      <vt:lpstr>The Landscape Today</vt:lpstr>
      <vt:lpstr>Outline</vt:lpstr>
      <vt:lpstr>Higher Education Impacts</vt:lpstr>
      <vt:lpstr>Higher Education Impacts</vt:lpstr>
      <vt:lpstr>Why Advocate Together </vt:lpstr>
      <vt:lpstr>Colleges Ontario   </vt:lpstr>
      <vt:lpstr>Colleges Ontario Committee Structure</vt:lpstr>
      <vt:lpstr>Slide 9</vt:lpstr>
      <vt:lpstr>We Are Located Throughout Ontario</vt:lpstr>
      <vt:lpstr>Our Mandate</vt:lpstr>
      <vt:lpstr>Learners/Clients Served by  Ontario’s Colleges </vt:lpstr>
      <vt:lpstr>Colleges Reach A Variety of Groups</vt:lpstr>
      <vt:lpstr>Comparing respondents with a  college-level education</vt:lpstr>
      <vt:lpstr>Many Pathways to College</vt:lpstr>
      <vt:lpstr>Main Goals for Enrolling in College</vt:lpstr>
      <vt:lpstr>Majority of PSE Entrants Choose College</vt:lpstr>
      <vt:lpstr>College Applicants: Direct from Secondary School </vt:lpstr>
      <vt:lpstr>College Graduates by Employment Sector</vt:lpstr>
      <vt:lpstr>New CAAT Apprenticeship Starts</vt:lpstr>
      <vt:lpstr>College System Revenues</vt:lpstr>
      <vt:lpstr>Interprovincial Funding Comparisons</vt:lpstr>
      <vt:lpstr>Key Performance Indicators</vt:lpstr>
      <vt:lpstr>Challenges Ahead </vt:lpstr>
      <vt:lpstr>Ontario’s Labour Market Future</vt:lpstr>
      <vt:lpstr>Why be concerned? </vt:lpstr>
      <vt:lpstr>“People Without Jobs” is already here</vt:lpstr>
      <vt:lpstr>Slide 28</vt:lpstr>
      <vt:lpstr>But at the same time….</vt:lpstr>
      <vt:lpstr>Parents of Students most worried about the Economy</vt:lpstr>
      <vt:lpstr>Slide 31</vt:lpstr>
      <vt:lpstr>Slide 32</vt:lpstr>
      <vt:lpstr>College Strengths and Public Concerns are aligned</vt:lpstr>
      <vt:lpstr>Why colleges matter more than ever</vt:lpstr>
      <vt:lpstr>What Do We Need to Consider in addressing labour market challenges of the future? Secondary School Student Characteristics: Gender</vt:lpstr>
      <vt:lpstr>Secondary School: Average Marks</vt:lpstr>
      <vt:lpstr>The future…we hope</vt:lpstr>
      <vt:lpstr>What do political changes mean for us?</vt:lpstr>
      <vt:lpstr>Vision for Post-Secondary Education</vt:lpstr>
      <vt:lpstr>What is the colleges’ vision for PSE? </vt:lpstr>
      <vt:lpstr>Why credit transfer matters: main goal by credential</vt:lpstr>
      <vt:lpstr>Three year degrees: our proposal</vt:lpstr>
      <vt:lpstr>Slide 43</vt:lpstr>
      <vt:lpstr>Slide 44</vt:lpstr>
      <vt:lpstr>Slide 45</vt:lpstr>
      <vt:lpstr>Apprenticeship: reform is slow</vt:lpstr>
      <vt:lpstr>Online strategy</vt:lpstr>
      <vt:lpstr>Why does this matter to governments?</vt:lpstr>
      <vt:lpstr>What are we focusing on at CO?</vt:lpstr>
      <vt:lpstr>What can we count on right now?</vt:lpstr>
      <vt:lpstr>Fiscal Pressures </vt:lpstr>
      <vt:lpstr>Fiscal Health: Health Care Spending  </vt:lpstr>
      <vt:lpstr>Conclusions</vt:lpstr>
    </vt:vector>
  </TitlesOfParts>
  <Company>ACAATO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Dwyer</dc:creator>
  <cp:lastModifiedBy>Dr. Joe</cp:lastModifiedBy>
  <cp:revision>320</cp:revision>
  <cp:lastPrinted>2012-09-13T17:05:10Z</cp:lastPrinted>
  <dcterms:created xsi:type="dcterms:W3CDTF">2006-03-02T21:38:08Z</dcterms:created>
  <dcterms:modified xsi:type="dcterms:W3CDTF">2014-02-03T17:53:46Z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